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82" r:id="rId6"/>
    <p:sldId id="260" r:id="rId7"/>
    <p:sldId id="281" r:id="rId8"/>
    <p:sldId id="283" r:id="rId9"/>
    <p:sldId id="286" r:id="rId10"/>
    <p:sldId id="261" r:id="rId11"/>
    <p:sldId id="285" r:id="rId12"/>
    <p:sldId id="262" r:id="rId13"/>
    <p:sldId id="288" r:id="rId14"/>
    <p:sldId id="263" r:id="rId15"/>
    <p:sldId id="266" r:id="rId16"/>
    <p:sldId id="290" r:id="rId17"/>
    <p:sldId id="271" r:id="rId18"/>
    <p:sldId id="291" r:id="rId19"/>
    <p:sldId id="267" r:id="rId20"/>
    <p:sldId id="280" r:id="rId21"/>
  </p:sldIdLst>
  <p:sldSz cx="18288000" cy="10287000"/>
  <p:notesSz cx="6858000" cy="9144000"/>
  <p:embeddedFontLst>
    <p:embeddedFont>
      <p:font typeface="Assistant Bold" panose="020B0604020202020204" charset="-79"/>
      <p:regular r:id="rId23"/>
    </p:embeddedFont>
    <p:embeddedFont>
      <p:font typeface="Assistant Regular" panose="020B0604020202020204" charset="-79"/>
      <p:regular r:id="rId24"/>
    </p:embeddedFont>
    <p:embeddedFont>
      <p:font typeface="Assistant Regular Bold" panose="020B0604020202020204" charset="-79"/>
      <p:regular r:id="rId25"/>
    </p:embeddedFont>
    <p:embeddedFont>
      <p:font typeface="Calibri" panose="020F0502020204030204" pitchFamily="34" charset="0"/>
      <p:regular r:id="rId26"/>
      <p:bold r:id="rId27"/>
      <p:italic r:id="rId28"/>
      <p:boldItalic r:id="rId29"/>
    </p:embeddedFont>
    <p:embeddedFont>
      <p:font typeface="Telegraf"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8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48020-C874-49BA-ACC8-F94153E3F235}" type="datetimeFigureOut">
              <a:rPr lang="en-SG" smtClean="0"/>
              <a:t>9/9/2021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89319-BCA9-49DA-8353-2AEF3715934F}" type="slidenum">
              <a:rPr lang="en-SG" smtClean="0"/>
              <a:t>‹#›</a:t>
            </a:fld>
            <a:endParaRPr lang="en-SG"/>
          </a:p>
        </p:txBody>
      </p:sp>
    </p:spTree>
    <p:extLst>
      <p:ext uri="{BB962C8B-B14F-4D97-AF65-F5344CB8AC3E}">
        <p14:creationId xmlns:p14="http://schemas.microsoft.com/office/powerpoint/2010/main" val="3298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data consists of tweets from December 2020 </a:t>
            </a:r>
            <a:r>
              <a:rPr lang="en-US" dirty="0" err="1"/>
              <a:t>til</a:t>
            </a:r>
            <a:r>
              <a:rPr lang="en-US" dirty="0"/>
              <a:t> August 2021.</a:t>
            </a:r>
          </a:p>
          <a:p>
            <a:pPr rtl="0"/>
            <a:endParaRPr lang="en-US" dirty="0"/>
          </a:p>
          <a:p>
            <a:pPr rtl="0"/>
            <a:r>
              <a:rPr lang="en-US" dirty="0"/>
              <a:t>In the initial stages up to February 2021, the number of positive, neutral, and negative tweets often overlapped with one another, perhaps due to mixed opinions of the newly launched vaccine.</a:t>
            </a:r>
          </a:p>
          <a:p>
            <a:pPr rtl="0"/>
            <a:endParaRPr lang="en-US" dirty="0"/>
          </a:p>
          <a:p>
            <a:pPr rtl="0"/>
            <a:r>
              <a:rPr lang="en-US" dirty="0"/>
              <a:t>Afterwards, the neutral tweets took the top spot, followed by positive and negative - this pattern remained fairly consistent </a:t>
            </a:r>
            <a:r>
              <a:rPr lang="en-US" dirty="0" err="1"/>
              <a:t>til</a:t>
            </a:r>
            <a:r>
              <a:rPr lang="en-US" dirty="0"/>
              <a:t> May 2021. In the latter half of May 2021, there was a huge spike in negative tweets. This is highly likely due to the emergence of the Delta variant outbreak in India.</a:t>
            </a:r>
          </a:p>
          <a:p>
            <a:pPr rtl="0"/>
            <a:endParaRPr lang="en-US" dirty="0"/>
          </a:p>
          <a:p>
            <a:pPr rtl="0"/>
            <a:r>
              <a:rPr lang="en-US" dirty="0"/>
              <a:t>Lastly, towards the end of August 2021, there was another spike in negative tweets. This was largely due to discussions about how Pfizer is less effective against the Delta variant. </a:t>
            </a:r>
          </a:p>
          <a:p>
            <a:pPr rtl="0"/>
            <a:r>
              <a:rPr lang="en-US" dirty="0"/>
              <a:t>Coincidentally, the last collected tweet was on 22 August 2021. Though unrelated to the delta variant, the Pfizer vaccine received FDA's approval on 23 August 2021. It would be interesting to see how online sentiment develops further.</a:t>
            </a:r>
          </a:p>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10</a:t>
            </a:fld>
            <a:endParaRPr lang="en-SG"/>
          </a:p>
        </p:txBody>
      </p:sp>
    </p:spTree>
    <p:extLst>
      <p:ext uri="{BB962C8B-B14F-4D97-AF65-F5344CB8AC3E}">
        <p14:creationId xmlns:p14="http://schemas.microsoft.com/office/powerpoint/2010/main" val="205794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Above are the countries with most tweets. There is 25% missing data for user locations, as it is not mandatory for Twitter users to fill in the location information. In addition, the location information is not a drop-down selection, and users are able to freely type in their locations. As a result, there are many variations in how users specify their locations, thus the location data is not standardized. I have grouped the top occurrences to the country-level for a more accurate representation.</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11</a:t>
            </a:fld>
            <a:endParaRPr lang="en-SG"/>
          </a:p>
        </p:txBody>
      </p:sp>
    </p:spTree>
    <p:extLst>
      <p:ext uri="{BB962C8B-B14F-4D97-AF65-F5344CB8AC3E}">
        <p14:creationId xmlns:p14="http://schemas.microsoft.com/office/powerpoint/2010/main" val="364753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countries in all sentiments are very similar. In general, the countries with high tweet count will take the top spots.</a:t>
            </a:r>
          </a:p>
          <a:p>
            <a:endParaRPr lang="en-US" dirty="0"/>
          </a:p>
          <a:p>
            <a:r>
              <a:rPr lang="en-US" dirty="0"/>
              <a:t>It is unsurprising that people within a country have mixed opinions on the Pfizer vaccine (or any vaccine).</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12</a:t>
            </a:fld>
            <a:endParaRPr lang="en-SG"/>
          </a:p>
        </p:txBody>
      </p:sp>
    </p:spTree>
    <p:extLst>
      <p:ext uri="{BB962C8B-B14F-4D97-AF65-F5344CB8AC3E}">
        <p14:creationId xmlns:p14="http://schemas.microsoft.com/office/powerpoint/2010/main" val="356237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isn't much insight to see from the top accounts with highest followers. These accounts are mostly news channels - and news channels are expected to tweet about all positive, neutral, and negative news.</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13</a:t>
            </a:fld>
            <a:endParaRPr lang="en-SG"/>
          </a:p>
        </p:txBody>
      </p:sp>
    </p:spTree>
    <p:extLst>
      <p:ext uri="{BB962C8B-B14F-4D97-AF65-F5344CB8AC3E}">
        <p14:creationId xmlns:p14="http://schemas.microsoft.com/office/powerpoint/2010/main" val="42054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14</a:t>
            </a:fld>
            <a:endParaRPr lang="en-SG"/>
          </a:p>
        </p:txBody>
      </p:sp>
    </p:spTree>
    <p:extLst>
      <p:ext uri="{BB962C8B-B14F-4D97-AF65-F5344CB8AC3E}">
        <p14:creationId xmlns:p14="http://schemas.microsoft.com/office/powerpoint/2010/main" val="33106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16</a:t>
            </a:fld>
            <a:endParaRPr lang="en-SG"/>
          </a:p>
        </p:txBody>
      </p:sp>
    </p:spTree>
    <p:extLst>
      <p:ext uri="{BB962C8B-B14F-4D97-AF65-F5344CB8AC3E}">
        <p14:creationId xmlns:p14="http://schemas.microsoft.com/office/powerpoint/2010/main" val="251392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bc.com/2021/03/25/astrazeneca-covid-vaccine-all-the-issues-and-problems-the-shot-has-faced.html" TargetMode="External"/><Relationship Id="rId2" Type="http://schemas.openxmlformats.org/officeDocument/2006/relationships/hyperlink" Target="https://www.jnj.com/positive-new-data-for-johnson-johnson-single-shot-covid-19-vaccine-on-activity-against-delta-variant-and-long-lasting-durability-of-response" TargetMode="Externa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sp>
        <p:nvSpPr>
          <p:cNvPr id="3" name="AutoShape 3"/>
          <p:cNvSpPr/>
          <p:nvPr/>
        </p:nvSpPr>
        <p:spPr>
          <a:xfrm>
            <a:off x="0" y="1013809"/>
            <a:ext cx="18288000" cy="9575"/>
          </a:xfrm>
          <a:prstGeom prst="rect">
            <a:avLst/>
          </a:prstGeom>
          <a:solidFill>
            <a:srgbClr val="FEFFFF"/>
          </a:solidFill>
        </p:spPr>
      </p:sp>
      <p:sp>
        <p:nvSpPr>
          <p:cNvPr id="4" name="AutoShape 4"/>
          <p:cNvSpPr/>
          <p:nvPr/>
        </p:nvSpPr>
        <p:spPr>
          <a:xfrm rot="-5400000">
            <a:off x="586787" y="400050"/>
            <a:ext cx="63520" cy="1237093"/>
          </a:xfrm>
          <a:prstGeom prst="rect">
            <a:avLst/>
          </a:prstGeom>
          <a:solidFill>
            <a:srgbClr val="C0E8DF"/>
          </a:solidFill>
        </p:spPr>
      </p:sp>
      <p:grpSp>
        <p:nvGrpSpPr>
          <p:cNvPr id="5" name="Group 5"/>
          <p:cNvGrpSpPr/>
          <p:nvPr/>
        </p:nvGrpSpPr>
        <p:grpSpPr>
          <a:xfrm>
            <a:off x="1237093" y="3540577"/>
            <a:ext cx="16822307" cy="5473957"/>
            <a:chOff x="0" y="945547"/>
            <a:chExt cx="18772142" cy="7298609"/>
          </a:xfrm>
        </p:grpSpPr>
        <p:sp>
          <p:nvSpPr>
            <p:cNvPr id="7" name="TextBox 7"/>
            <p:cNvSpPr txBox="1"/>
            <p:nvPr/>
          </p:nvSpPr>
          <p:spPr>
            <a:xfrm>
              <a:off x="0" y="945547"/>
              <a:ext cx="18772142" cy="3522589"/>
            </a:xfrm>
            <a:prstGeom prst="rect">
              <a:avLst/>
            </a:prstGeom>
          </p:spPr>
          <p:txBody>
            <a:bodyPr wrap="square" lIns="0" tIns="0" rIns="0" bIns="0" rtlCol="0" anchor="t">
              <a:spAutoFit/>
            </a:bodyPr>
            <a:lstStyle/>
            <a:p>
              <a:pPr>
                <a:lnSpc>
                  <a:spcPct val="200000"/>
                </a:lnSpc>
              </a:pPr>
              <a:r>
                <a:rPr lang="en-US" sz="4800" spc="110" dirty="0">
                  <a:solidFill>
                    <a:srgbClr val="FEFFFF"/>
                  </a:solidFill>
                  <a:latin typeface="Telegraf"/>
                </a:rPr>
                <a:t>DSI-23 Capstone Project: </a:t>
              </a:r>
              <a:br>
                <a:rPr lang="en-US" sz="4800" spc="110" dirty="0">
                  <a:solidFill>
                    <a:srgbClr val="FEFFFF"/>
                  </a:solidFill>
                  <a:latin typeface="Telegraf"/>
                </a:rPr>
              </a:br>
              <a:r>
                <a:rPr lang="en-US" sz="4400" spc="110" dirty="0">
                  <a:solidFill>
                    <a:srgbClr val="FEFFFF"/>
                  </a:solidFill>
                  <a:latin typeface="Telegraf"/>
                </a:rPr>
                <a:t>Analysis on COVID-19 Pfizer/</a:t>
              </a:r>
              <a:r>
                <a:rPr lang="en-US" sz="4400" spc="110" dirty="0" err="1">
                  <a:solidFill>
                    <a:srgbClr val="FEFFFF"/>
                  </a:solidFill>
                  <a:latin typeface="Telegraf"/>
                </a:rPr>
                <a:t>BioNtech</a:t>
              </a:r>
              <a:r>
                <a:rPr lang="en-US" sz="4400" spc="110" dirty="0">
                  <a:solidFill>
                    <a:srgbClr val="FEFFFF"/>
                  </a:solidFill>
                  <a:latin typeface="Telegraf"/>
                </a:rPr>
                <a:t> Vaccine Tweets</a:t>
              </a:r>
              <a:endParaRPr lang="en-US" sz="4800" spc="110" dirty="0">
                <a:solidFill>
                  <a:srgbClr val="FEFFFF"/>
                </a:solidFill>
                <a:latin typeface="Telegraf"/>
              </a:endParaRPr>
            </a:p>
          </p:txBody>
        </p:sp>
        <p:sp>
          <p:nvSpPr>
            <p:cNvPr id="8" name="TextBox 8"/>
            <p:cNvSpPr txBox="1"/>
            <p:nvPr/>
          </p:nvSpPr>
          <p:spPr>
            <a:xfrm>
              <a:off x="0" y="7739232"/>
              <a:ext cx="11114673" cy="504924"/>
            </a:xfrm>
            <a:prstGeom prst="rect">
              <a:avLst/>
            </a:prstGeom>
          </p:spPr>
          <p:txBody>
            <a:bodyPr lIns="0" tIns="0" rIns="0" bIns="0" rtlCol="0" anchor="t">
              <a:spAutoFit/>
            </a:bodyPr>
            <a:lstStyle/>
            <a:p>
              <a:pPr>
                <a:lnSpc>
                  <a:spcPts val="3150"/>
                </a:lnSpc>
              </a:pPr>
              <a:r>
                <a:rPr lang="en-US" sz="2100" spc="63" dirty="0">
                  <a:solidFill>
                    <a:srgbClr val="C0E8DF"/>
                  </a:solidFill>
                  <a:latin typeface="Assistant Regular"/>
                </a:rPr>
                <a:t>Jeffrey </a:t>
              </a:r>
              <a:r>
                <a:rPr lang="en-US" sz="2100" spc="63" dirty="0" err="1">
                  <a:solidFill>
                    <a:srgbClr val="C0E8DF"/>
                  </a:solidFill>
                  <a:latin typeface="Assistant Regular"/>
                </a:rPr>
                <a:t>Prasetio</a:t>
              </a:r>
              <a:endParaRPr lang="en-US" sz="2100" spc="63" dirty="0">
                <a:solidFill>
                  <a:srgbClr val="C0E8DF"/>
                </a:solidFill>
                <a:latin typeface="Assistant Regular Bold"/>
              </a:endParaRPr>
            </a:p>
          </p:txBody>
        </p:sp>
      </p:grpSp>
      <p:grpSp>
        <p:nvGrpSpPr>
          <p:cNvPr id="9" name="Group 9"/>
          <p:cNvGrpSpPr/>
          <p:nvPr/>
        </p:nvGrpSpPr>
        <p:grpSpPr>
          <a:xfrm rot="-10800000">
            <a:off x="16770298" y="8769298"/>
            <a:ext cx="489002" cy="489002"/>
            <a:chOff x="0" y="0"/>
            <a:chExt cx="652003" cy="652003"/>
          </a:xfrm>
        </p:grpSpPr>
        <p:grpSp>
          <p:nvGrpSpPr>
            <p:cNvPr id="10" name="Group 10"/>
            <p:cNvGrpSpPr>
              <a:grpSpLocks noChangeAspect="1"/>
            </p:cNvGrpSpPr>
            <p:nvPr/>
          </p:nvGrpSpPr>
          <p:grpSpPr>
            <a:xfrm rot="-10800000">
              <a:off x="0" y="0"/>
              <a:ext cx="652003" cy="652003"/>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16" name="Picture 15" descr="Logo&#10;&#10;Description automatically generated">
            <a:extLst>
              <a:ext uri="{FF2B5EF4-FFF2-40B4-BE49-F238E27FC236}">
                <a16:creationId xmlns:a16="http://schemas.microsoft.com/office/drawing/2014/main" id="{66974C1E-A45F-4E23-963B-13041725A9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1723" y="5295900"/>
            <a:ext cx="1146151" cy="11461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4953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Time Trends</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3078" name="Picture 6">
            <a:extLst>
              <a:ext uri="{FF2B5EF4-FFF2-40B4-BE49-F238E27FC236}">
                <a16:creationId xmlns:a16="http://schemas.microsoft.com/office/drawing/2014/main" id="{000A163D-20EF-4C3B-9041-33896CBE5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629" y="2232894"/>
            <a:ext cx="15844671" cy="7989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7650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Top 10 Countries </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6146" name="Picture 2">
            <a:extLst>
              <a:ext uri="{FF2B5EF4-FFF2-40B4-BE49-F238E27FC236}">
                <a16:creationId xmlns:a16="http://schemas.microsoft.com/office/drawing/2014/main" id="{C1D43B36-E913-4D5F-94AF-1D714E729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084418"/>
            <a:ext cx="9058222" cy="797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13" name="Group 13"/>
          <p:cNvGrpSpPr/>
          <p:nvPr/>
        </p:nvGrpSpPr>
        <p:grpSpPr>
          <a:xfrm rot="-10800000">
            <a:off x="1677769" y="1028700"/>
            <a:ext cx="489002" cy="489002"/>
            <a:chOff x="0" y="0"/>
            <a:chExt cx="652003" cy="652003"/>
          </a:xfrm>
        </p:grpSpPr>
        <p:grpSp>
          <p:nvGrpSpPr>
            <p:cNvPr id="14" name="Group 14"/>
            <p:cNvGrpSpPr>
              <a:grpSpLocks noChangeAspect="1"/>
            </p:cNvGrpSpPr>
            <p:nvPr/>
          </p:nvGrpSpPr>
          <p:grpSpPr>
            <a:xfrm rot="-10800000">
              <a:off x="0" y="0"/>
              <a:ext cx="652003" cy="652003"/>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7" name="Group 17"/>
          <p:cNvGrpSpPr/>
          <p:nvPr/>
        </p:nvGrpSpPr>
        <p:grpSpPr>
          <a:xfrm>
            <a:off x="1028700"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24" name="Picture 23">
            <a:extLst>
              <a:ext uri="{FF2B5EF4-FFF2-40B4-BE49-F238E27FC236}">
                <a16:creationId xmlns:a16="http://schemas.microsoft.com/office/drawing/2014/main" id="{4785E6B3-6B9A-44A5-B43E-491517AC06C4}"/>
              </a:ext>
            </a:extLst>
          </p:cNvPr>
          <p:cNvPicPr>
            <a:picLocks noChangeAspect="1"/>
          </p:cNvPicPr>
          <p:nvPr/>
        </p:nvPicPr>
        <p:blipFill>
          <a:blip r:embed="rId5"/>
          <a:stretch>
            <a:fillRect/>
          </a:stretch>
        </p:blipFill>
        <p:spPr>
          <a:xfrm>
            <a:off x="4564440" y="6079616"/>
            <a:ext cx="9406093" cy="4042396"/>
          </a:xfrm>
          <a:prstGeom prst="rect">
            <a:avLst/>
          </a:prstGeom>
        </p:spPr>
      </p:pic>
      <p:pic>
        <p:nvPicPr>
          <p:cNvPr id="26" name="Picture 25">
            <a:extLst>
              <a:ext uri="{FF2B5EF4-FFF2-40B4-BE49-F238E27FC236}">
                <a16:creationId xmlns:a16="http://schemas.microsoft.com/office/drawing/2014/main" id="{C3340A87-86E0-4491-94A3-28F6DF307FE9}"/>
              </a:ext>
            </a:extLst>
          </p:cNvPr>
          <p:cNvPicPr>
            <a:picLocks noChangeAspect="1"/>
          </p:cNvPicPr>
          <p:nvPr/>
        </p:nvPicPr>
        <p:blipFill>
          <a:blip r:embed="rId6"/>
          <a:stretch>
            <a:fillRect/>
          </a:stretch>
        </p:blipFill>
        <p:spPr>
          <a:xfrm>
            <a:off x="9340796" y="1885196"/>
            <a:ext cx="8861051" cy="4064090"/>
          </a:xfrm>
          <a:prstGeom prst="rect">
            <a:avLst/>
          </a:prstGeom>
        </p:spPr>
      </p:pic>
      <p:sp>
        <p:nvSpPr>
          <p:cNvPr id="27" name="TextBox 7">
            <a:extLst>
              <a:ext uri="{FF2B5EF4-FFF2-40B4-BE49-F238E27FC236}">
                <a16:creationId xmlns:a16="http://schemas.microsoft.com/office/drawing/2014/main" id="{82F127B7-F832-47FE-8C99-2BD70BA68D52}"/>
              </a:ext>
            </a:extLst>
          </p:cNvPr>
          <p:cNvSpPr txBox="1"/>
          <p:nvPr/>
        </p:nvSpPr>
        <p:spPr>
          <a:xfrm>
            <a:off x="2462162" y="319852"/>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Insights – Top 10 Countries </a:t>
            </a:r>
          </a:p>
        </p:txBody>
      </p:sp>
      <p:pic>
        <p:nvPicPr>
          <p:cNvPr id="29" name="Picture 28">
            <a:extLst>
              <a:ext uri="{FF2B5EF4-FFF2-40B4-BE49-F238E27FC236}">
                <a16:creationId xmlns:a16="http://schemas.microsoft.com/office/drawing/2014/main" id="{EF3FA1EC-2C46-4668-8FA2-DE48074BF8BA}"/>
              </a:ext>
            </a:extLst>
          </p:cNvPr>
          <p:cNvPicPr>
            <a:picLocks noChangeAspect="1"/>
          </p:cNvPicPr>
          <p:nvPr/>
        </p:nvPicPr>
        <p:blipFill>
          <a:blip r:embed="rId7"/>
          <a:stretch>
            <a:fillRect/>
          </a:stretch>
        </p:blipFill>
        <p:spPr>
          <a:xfrm>
            <a:off x="86153" y="1885196"/>
            <a:ext cx="9181333" cy="40640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13" name="Group 13"/>
          <p:cNvGrpSpPr/>
          <p:nvPr/>
        </p:nvGrpSpPr>
        <p:grpSpPr>
          <a:xfrm rot="-10800000">
            <a:off x="1677769" y="1028700"/>
            <a:ext cx="489002" cy="489002"/>
            <a:chOff x="0" y="0"/>
            <a:chExt cx="652003" cy="652003"/>
          </a:xfrm>
        </p:grpSpPr>
        <p:grpSp>
          <p:nvGrpSpPr>
            <p:cNvPr id="14" name="Group 14"/>
            <p:cNvGrpSpPr>
              <a:grpSpLocks noChangeAspect="1"/>
            </p:cNvGrpSpPr>
            <p:nvPr/>
          </p:nvGrpSpPr>
          <p:grpSpPr>
            <a:xfrm rot="-10800000">
              <a:off x="0" y="0"/>
              <a:ext cx="652003" cy="652003"/>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7" name="Group 17"/>
          <p:cNvGrpSpPr/>
          <p:nvPr/>
        </p:nvGrpSpPr>
        <p:grpSpPr>
          <a:xfrm>
            <a:off x="1028700"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3" name="Picture 2">
            <a:extLst>
              <a:ext uri="{FF2B5EF4-FFF2-40B4-BE49-F238E27FC236}">
                <a16:creationId xmlns:a16="http://schemas.microsoft.com/office/drawing/2014/main" id="{50986D88-35B0-4C5B-AF71-066B70F287A7}"/>
              </a:ext>
            </a:extLst>
          </p:cNvPr>
          <p:cNvPicPr>
            <a:picLocks noChangeAspect="1"/>
          </p:cNvPicPr>
          <p:nvPr/>
        </p:nvPicPr>
        <p:blipFill>
          <a:blip r:embed="rId5"/>
          <a:stretch>
            <a:fillRect/>
          </a:stretch>
        </p:blipFill>
        <p:spPr>
          <a:xfrm>
            <a:off x="103625" y="1881731"/>
            <a:ext cx="9006030" cy="4170934"/>
          </a:xfrm>
          <a:prstGeom prst="rect">
            <a:avLst/>
          </a:prstGeom>
        </p:spPr>
      </p:pic>
      <p:pic>
        <p:nvPicPr>
          <p:cNvPr id="5" name="Picture 4">
            <a:extLst>
              <a:ext uri="{FF2B5EF4-FFF2-40B4-BE49-F238E27FC236}">
                <a16:creationId xmlns:a16="http://schemas.microsoft.com/office/drawing/2014/main" id="{4721AEF3-A8A4-49F7-8F77-850BED488A14}"/>
              </a:ext>
            </a:extLst>
          </p:cNvPr>
          <p:cNvPicPr>
            <a:picLocks noChangeAspect="1"/>
          </p:cNvPicPr>
          <p:nvPr/>
        </p:nvPicPr>
        <p:blipFill>
          <a:blip r:embed="rId6"/>
          <a:stretch>
            <a:fillRect/>
          </a:stretch>
        </p:blipFill>
        <p:spPr>
          <a:xfrm>
            <a:off x="4807521" y="6164699"/>
            <a:ext cx="8839200" cy="4076586"/>
          </a:xfrm>
          <a:prstGeom prst="rect">
            <a:avLst/>
          </a:prstGeom>
        </p:spPr>
      </p:pic>
      <p:pic>
        <p:nvPicPr>
          <p:cNvPr id="7" name="Picture 6">
            <a:extLst>
              <a:ext uri="{FF2B5EF4-FFF2-40B4-BE49-F238E27FC236}">
                <a16:creationId xmlns:a16="http://schemas.microsoft.com/office/drawing/2014/main" id="{6D9D4E68-EF91-48EB-A826-E7B734457C20}"/>
              </a:ext>
            </a:extLst>
          </p:cNvPr>
          <p:cNvPicPr>
            <a:picLocks noChangeAspect="1"/>
          </p:cNvPicPr>
          <p:nvPr/>
        </p:nvPicPr>
        <p:blipFill>
          <a:blip r:embed="rId7"/>
          <a:stretch>
            <a:fillRect/>
          </a:stretch>
        </p:blipFill>
        <p:spPr>
          <a:xfrm>
            <a:off x="9227121" y="1881731"/>
            <a:ext cx="8957254" cy="4170934"/>
          </a:xfrm>
          <a:prstGeom prst="rect">
            <a:avLst/>
          </a:prstGeom>
        </p:spPr>
      </p:pic>
      <p:sp>
        <p:nvSpPr>
          <p:cNvPr id="21" name="TextBox 7">
            <a:extLst>
              <a:ext uri="{FF2B5EF4-FFF2-40B4-BE49-F238E27FC236}">
                <a16:creationId xmlns:a16="http://schemas.microsoft.com/office/drawing/2014/main" id="{2019FED4-DE0C-41F0-A22E-601DCA5A9717}"/>
              </a:ext>
            </a:extLst>
          </p:cNvPr>
          <p:cNvSpPr txBox="1"/>
          <p:nvPr/>
        </p:nvSpPr>
        <p:spPr>
          <a:xfrm>
            <a:off x="2462162" y="319852"/>
            <a:ext cx="15825838" cy="1387239"/>
          </a:xfrm>
          <a:prstGeom prst="rect">
            <a:avLst/>
          </a:prstGeom>
        </p:spPr>
        <p:txBody>
          <a:bodyPr wrap="square" lIns="0" tIns="0" rIns="0" bIns="0" rtlCol="0" anchor="t">
            <a:spAutoFit/>
          </a:bodyPr>
          <a:lstStyle/>
          <a:p>
            <a:pPr>
              <a:lnSpc>
                <a:spcPts val="12100"/>
              </a:lnSpc>
            </a:pPr>
            <a:r>
              <a:rPr lang="en-US" sz="6600" spc="110" dirty="0">
                <a:solidFill>
                  <a:schemeClr val="accent1">
                    <a:lumMod val="50000"/>
                  </a:schemeClr>
                </a:solidFill>
                <a:latin typeface="Telegraf"/>
              </a:rPr>
              <a:t>Insights – Accounts w/ most followers</a:t>
            </a:r>
          </a:p>
        </p:txBody>
      </p:sp>
    </p:spTree>
    <p:extLst>
      <p:ext uri="{BB962C8B-B14F-4D97-AF65-F5344CB8AC3E}">
        <p14:creationId xmlns:p14="http://schemas.microsoft.com/office/powerpoint/2010/main" val="53483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0" y="986837"/>
            <a:ext cx="18288000" cy="63520"/>
            <a:chOff x="0" y="0"/>
            <a:chExt cx="24384000" cy="84693"/>
          </a:xfrm>
        </p:grpSpPr>
        <p:sp>
          <p:nvSpPr>
            <p:cNvPr id="3" name="AutoShape 3"/>
            <p:cNvSpPr/>
            <p:nvPr/>
          </p:nvSpPr>
          <p:spPr>
            <a:xfrm>
              <a:off x="0" y="35963"/>
              <a:ext cx="24384000" cy="12766"/>
            </a:xfrm>
            <a:prstGeom prst="rect">
              <a:avLst/>
            </a:prstGeom>
            <a:solidFill>
              <a:srgbClr val="FEFFFF"/>
            </a:solidFill>
          </p:spPr>
        </p:sp>
        <p:sp>
          <p:nvSpPr>
            <p:cNvPr id="4" name="AutoShape 4"/>
            <p:cNvSpPr/>
            <p:nvPr/>
          </p:nvSpPr>
          <p:spPr>
            <a:xfrm rot="-5400000">
              <a:off x="782383" y="-782383"/>
              <a:ext cx="84693" cy="1649458"/>
            </a:xfrm>
            <a:prstGeom prst="rect">
              <a:avLst/>
            </a:prstGeom>
            <a:solidFill>
              <a:srgbClr val="C0E8DF"/>
            </a:solidFill>
          </p:spPr>
        </p:sp>
      </p:grpSp>
      <p:grpSp>
        <p:nvGrpSpPr>
          <p:cNvPr id="30" name="Group 30"/>
          <p:cNvGrpSpPr/>
          <p:nvPr/>
        </p:nvGrpSpPr>
        <p:grpSpPr>
          <a:xfrm>
            <a:off x="1528268" y="1917391"/>
            <a:ext cx="6864517" cy="6844982"/>
            <a:chOff x="1" y="-630449"/>
            <a:chExt cx="9152691" cy="9126640"/>
          </a:xfrm>
        </p:grpSpPr>
        <p:sp>
          <p:nvSpPr>
            <p:cNvPr id="32" name="TextBox 32"/>
            <p:cNvSpPr txBox="1"/>
            <p:nvPr/>
          </p:nvSpPr>
          <p:spPr>
            <a:xfrm>
              <a:off x="1" y="-630449"/>
              <a:ext cx="9152691" cy="283838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Topic Modelling</a:t>
              </a:r>
            </a:p>
          </p:txBody>
        </p:sp>
        <p:sp>
          <p:nvSpPr>
            <p:cNvPr id="33" name="TextBox 33"/>
            <p:cNvSpPr txBox="1"/>
            <p:nvPr/>
          </p:nvSpPr>
          <p:spPr>
            <a:xfrm>
              <a:off x="1" y="2904661"/>
              <a:ext cx="9152691" cy="5591530"/>
            </a:xfrm>
            <a:prstGeom prst="rect">
              <a:avLst/>
            </a:prstGeom>
          </p:spPr>
          <p:txBody>
            <a:bodyPr lIns="0" tIns="0" rIns="0" bIns="0" rtlCol="0" anchor="t">
              <a:spAutoFit/>
            </a:bodyPr>
            <a:lstStyle/>
            <a:p>
              <a:pPr>
                <a:lnSpc>
                  <a:spcPts val="3299"/>
                </a:lnSpc>
              </a:pPr>
              <a:r>
                <a:rPr lang="en-US" sz="2000" spc="100" dirty="0">
                  <a:solidFill>
                    <a:schemeClr val="bg1"/>
                  </a:solidFill>
                  <a:latin typeface="Assistant Regular Bold"/>
                </a:rPr>
                <a:t>What is </a:t>
              </a:r>
              <a:r>
                <a:rPr lang="en-US" sz="2000" spc="100" dirty="0" err="1">
                  <a:solidFill>
                    <a:schemeClr val="bg1"/>
                  </a:solidFill>
                  <a:latin typeface="Assistant Regular Bold"/>
                </a:rPr>
                <a:t>BERTopic</a:t>
              </a:r>
              <a:r>
                <a:rPr lang="en-US" sz="2000" spc="100" dirty="0">
                  <a:solidFill>
                    <a:schemeClr val="bg1"/>
                  </a:solidFill>
                  <a:latin typeface="Assistant Regular Bold"/>
                </a:rPr>
                <a:t>?</a:t>
              </a: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dirty="0" err="1">
                  <a:solidFill>
                    <a:schemeClr val="bg1"/>
                  </a:solidFill>
                  <a:latin typeface="Assistant Regular" panose="020B0604020202020204" charset="-79"/>
                  <a:cs typeface="Assistant Regular" panose="020B0604020202020204" charset="-79"/>
                </a:rPr>
                <a:t>BERTopic</a:t>
              </a:r>
              <a:r>
                <a:rPr lang="en-US" sz="2000" dirty="0">
                  <a:solidFill>
                    <a:schemeClr val="bg1"/>
                  </a:solidFill>
                  <a:latin typeface="Assistant Regular" panose="020B0604020202020204" charset="-79"/>
                  <a:cs typeface="Assistant Regular" panose="020B0604020202020204" charset="-79"/>
                </a:rPr>
                <a:t> is a topic modeling technique that leverages transformers and c-TF-IDF to create dense clusters allowing for easily interpretable topics.</a:t>
              </a:r>
            </a:p>
            <a:p>
              <a:pPr>
                <a:lnSpc>
                  <a:spcPts val="3299"/>
                </a:lnSpc>
              </a:pPr>
              <a:endParaRPr lang="en-US" sz="2000" dirty="0">
                <a:solidFill>
                  <a:schemeClr val="bg1"/>
                </a:solidFill>
                <a:latin typeface="Assistant Regular" panose="020B0604020202020204" charset="-79"/>
                <a:cs typeface="Assistant Regular" panose="020B0604020202020204" charset="-79"/>
              </a:endParaRPr>
            </a:p>
            <a:p>
              <a:pPr>
                <a:lnSpc>
                  <a:spcPts val="3299"/>
                </a:lnSpc>
              </a:pP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spc="100" dirty="0">
                  <a:solidFill>
                    <a:schemeClr val="bg1"/>
                  </a:solidFill>
                  <a:latin typeface="Assistant Regular Bold"/>
                </a:rPr>
                <a:t>Embedding Model?</a:t>
              </a: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dirty="0">
                  <a:solidFill>
                    <a:schemeClr val="bg1"/>
                  </a:solidFill>
                  <a:latin typeface="Assistant Regular" panose="020B0604020202020204" charset="-79"/>
                  <a:cs typeface="Assistant Regular" panose="020B0604020202020204" charset="-79"/>
                </a:rPr>
                <a:t>paraphrase-mpnet-base-v2 (a model that provides a higher quality, but takes more compute time)</a:t>
              </a:r>
            </a:p>
            <a:p>
              <a:pPr>
                <a:lnSpc>
                  <a:spcPts val="3299"/>
                </a:lnSpc>
              </a:pPr>
              <a:endParaRPr lang="en-US" sz="2000" dirty="0">
                <a:solidFill>
                  <a:schemeClr val="bg1"/>
                </a:solidFill>
                <a:latin typeface="Assistant Regular" panose="020B0604020202020204" charset="-79"/>
                <a:cs typeface="Assistant Regular" panose="020B0604020202020204" charset="-79"/>
              </a:endParaRPr>
            </a:p>
          </p:txBody>
        </p:sp>
      </p:grpSp>
      <p:grpSp>
        <p:nvGrpSpPr>
          <p:cNvPr id="34" name="Group 34"/>
          <p:cNvGrpSpPr/>
          <p:nvPr/>
        </p:nvGrpSpPr>
        <p:grpSpPr>
          <a:xfrm rot="-10800000">
            <a:off x="16770298" y="8769298"/>
            <a:ext cx="489002" cy="489002"/>
            <a:chOff x="0" y="0"/>
            <a:chExt cx="652003" cy="652003"/>
          </a:xfrm>
        </p:grpSpPr>
        <p:grpSp>
          <p:nvGrpSpPr>
            <p:cNvPr id="35" name="Group 35"/>
            <p:cNvGrpSpPr>
              <a:grpSpLocks noChangeAspect="1"/>
            </p:cNvGrpSpPr>
            <p:nvPr/>
          </p:nvGrpSpPr>
          <p:grpSpPr>
            <a:xfrm rot="-10800000">
              <a:off x="0" y="0"/>
              <a:ext cx="652003" cy="652003"/>
              <a:chOff x="0" y="0"/>
              <a:chExt cx="6355080" cy="6355080"/>
            </a:xfrm>
          </p:grpSpPr>
          <p:sp>
            <p:nvSpPr>
              <p:cNvPr id="36" name="Freeform 3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37" name="Picture 3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38" name="Group 38"/>
          <p:cNvGrpSpPr/>
          <p:nvPr/>
        </p:nvGrpSpPr>
        <p:grpSpPr>
          <a:xfrm>
            <a:off x="16121229" y="8769298"/>
            <a:ext cx="489002" cy="489002"/>
            <a:chOff x="0" y="0"/>
            <a:chExt cx="652003" cy="652003"/>
          </a:xfrm>
        </p:grpSpPr>
        <p:grpSp>
          <p:nvGrpSpPr>
            <p:cNvPr id="39" name="Group 39"/>
            <p:cNvGrpSpPr>
              <a:grpSpLocks noChangeAspect="1"/>
            </p:cNvGrpSpPr>
            <p:nvPr/>
          </p:nvGrpSpPr>
          <p:grpSpPr>
            <a:xfrm rot="-10800000">
              <a:off x="0" y="0"/>
              <a:ext cx="652003" cy="652003"/>
              <a:chOff x="0" y="0"/>
              <a:chExt cx="6355080" cy="6355080"/>
            </a:xfrm>
          </p:grpSpPr>
          <p:sp>
            <p:nvSpPr>
              <p:cNvPr id="40" name="Freeform 4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41" name="Picture 4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43" name="Picture 42" descr="A picture containing text, sign, light&#10;&#10;Description automatically generated">
            <a:extLst>
              <a:ext uri="{FF2B5EF4-FFF2-40B4-BE49-F238E27FC236}">
                <a16:creationId xmlns:a16="http://schemas.microsoft.com/office/drawing/2014/main" id="{80B16ED8-BA13-45F0-BAA2-CA50FC9589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200" y="1394846"/>
            <a:ext cx="1905000" cy="1582932"/>
          </a:xfrm>
          <a:prstGeom prst="rect">
            <a:avLst/>
          </a:prstGeom>
        </p:spPr>
      </p:pic>
      <p:pic>
        <p:nvPicPr>
          <p:cNvPr id="45" name="Picture 44" descr="Diagram&#10;&#10;Description automatically generated with medium confidence">
            <a:extLst>
              <a:ext uri="{FF2B5EF4-FFF2-40B4-BE49-F238E27FC236}">
                <a16:creationId xmlns:a16="http://schemas.microsoft.com/office/drawing/2014/main" id="{1CE7CC3F-20DD-40C6-885A-1AB4CA98D1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400" y="1050356"/>
            <a:ext cx="7668329" cy="76392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8227238" cy="10287000"/>
          </a:xfrm>
          <a:prstGeom prst="rect">
            <a:avLst/>
          </a:prstGeom>
          <a:solidFill>
            <a:srgbClr val="254E72"/>
          </a:solidFill>
        </p:spPr>
      </p:sp>
      <p:grpSp>
        <p:nvGrpSpPr>
          <p:cNvPr id="3" name="Group 3"/>
          <p:cNvGrpSpPr/>
          <p:nvPr/>
        </p:nvGrpSpPr>
        <p:grpSpPr>
          <a:xfrm>
            <a:off x="1028700" y="0"/>
            <a:ext cx="63520" cy="10287000"/>
            <a:chOff x="0" y="0"/>
            <a:chExt cx="84693" cy="13716000"/>
          </a:xfrm>
        </p:grpSpPr>
        <p:sp>
          <p:nvSpPr>
            <p:cNvPr id="4" name="AutoShape 4"/>
            <p:cNvSpPr/>
            <p:nvPr/>
          </p:nvSpPr>
          <p:spPr>
            <a:xfrm>
              <a:off x="35961" y="1371600"/>
              <a:ext cx="12770" cy="12344400"/>
            </a:xfrm>
            <a:prstGeom prst="rect">
              <a:avLst/>
            </a:prstGeom>
            <a:solidFill>
              <a:srgbClr val="C0E8DF"/>
            </a:solidFill>
          </p:spPr>
        </p:sp>
        <p:sp>
          <p:nvSpPr>
            <p:cNvPr id="5" name="AutoShape 5"/>
            <p:cNvSpPr/>
            <p:nvPr/>
          </p:nvSpPr>
          <p:spPr>
            <a:xfrm>
              <a:off x="0" y="0"/>
              <a:ext cx="84693" cy="1649458"/>
            </a:xfrm>
            <a:prstGeom prst="rect">
              <a:avLst/>
            </a:prstGeom>
            <a:solidFill>
              <a:srgbClr val="C0E8DF"/>
            </a:solidFill>
          </p:spPr>
        </p:sp>
      </p:grpSp>
      <p:grpSp>
        <p:nvGrpSpPr>
          <p:cNvPr id="16" name="Group 16"/>
          <p:cNvGrpSpPr/>
          <p:nvPr/>
        </p:nvGrpSpPr>
        <p:grpSpPr>
          <a:xfrm rot="-10800000">
            <a:off x="2779473" y="8769298"/>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0" name="Group 20"/>
          <p:cNvGrpSpPr/>
          <p:nvPr/>
        </p:nvGrpSpPr>
        <p:grpSpPr>
          <a:xfrm>
            <a:off x="2130405" y="8769298"/>
            <a:ext cx="489002" cy="489002"/>
            <a:chOff x="0" y="0"/>
            <a:chExt cx="652003" cy="652003"/>
          </a:xfrm>
        </p:grpSpPr>
        <p:grpSp>
          <p:nvGrpSpPr>
            <p:cNvPr id="21" name="Group 21"/>
            <p:cNvGrpSpPr>
              <a:grpSpLocks noChangeAspect="1"/>
            </p:cNvGrpSpPr>
            <p:nvPr/>
          </p:nvGrpSpPr>
          <p:grpSpPr>
            <a:xfrm rot="-10800000">
              <a:off x="0" y="0"/>
              <a:ext cx="652003" cy="652003"/>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27" name="TextBox 16">
            <a:extLst>
              <a:ext uri="{FF2B5EF4-FFF2-40B4-BE49-F238E27FC236}">
                <a16:creationId xmlns:a16="http://schemas.microsoft.com/office/drawing/2014/main" id="{56399452-426A-4650-8A96-BEB95701578A}"/>
              </a:ext>
            </a:extLst>
          </p:cNvPr>
          <p:cNvSpPr txBox="1"/>
          <p:nvPr/>
        </p:nvSpPr>
        <p:spPr>
          <a:xfrm>
            <a:off x="2147891" y="620031"/>
            <a:ext cx="5633576" cy="2128788"/>
          </a:xfrm>
          <a:prstGeom prst="rect">
            <a:avLst/>
          </a:prstGeom>
        </p:spPr>
        <p:txBody>
          <a:bodyPr lIns="0" tIns="0" rIns="0" bIns="0" rtlCol="0" anchor="t">
            <a:spAutoFit/>
          </a:bodyPr>
          <a:lstStyle/>
          <a:p>
            <a:pPr>
              <a:lnSpc>
                <a:spcPts val="8250"/>
              </a:lnSpc>
            </a:pPr>
            <a:r>
              <a:rPr lang="en-US" sz="7500" spc="75" dirty="0">
                <a:solidFill>
                  <a:schemeClr val="bg1"/>
                </a:solidFill>
                <a:latin typeface="Telegraf"/>
              </a:rPr>
              <a:t>Topic Clusters</a:t>
            </a:r>
          </a:p>
        </p:txBody>
      </p:sp>
      <p:pic>
        <p:nvPicPr>
          <p:cNvPr id="28" name="Picture 27">
            <a:extLst>
              <a:ext uri="{FF2B5EF4-FFF2-40B4-BE49-F238E27FC236}">
                <a16:creationId xmlns:a16="http://schemas.microsoft.com/office/drawing/2014/main" id="{F0A7C942-FB72-42F4-AE4C-6059B1127A3A}"/>
              </a:ext>
            </a:extLst>
          </p:cNvPr>
          <p:cNvPicPr>
            <a:picLocks noChangeAspect="1"/>
          </p:cNvPicPr>
          <p:nvPr/>
        </p:nvPicPr>
        <p:blipFill>
          <a:blip r:embed="rId4"/>
          <a:stretch>
            <a:fillRect/>
          </a:stretch>
        </p:blipFill>
        <p:spPr>
          <a:xfrm>
            <a:off x="2215218" y="2993801"/>
            <a:ext cx="4934260" cy="5669149"/>
          </a:xfrm>
          <a:prstGeom prst="rect">
            <a:avLst/>
          </a:prstGeom>
        </p:spPr>
      </p:pic>
      <p:pic>
        <p:nvPicPr>
          <p:cNvPr id="29" name="Picture 28">
            <a:extLst>
              <a:ext uri="{FF2B5EF4-FFF2-40B4-BE49-F238E27FC236}">
                <a16:creationId xmlns:a16="http://schemas.microsoft.com/office/drawing/2014/main" id="{F723AF79-6E36-43AB-8D56-186FD5F2E3C4}"/>
              </a:ext>
            </a:extLst>
          </p:cNvPr>
          <p:cNvPicPr>
            <a:picLocks noChangeAspect="1"/>
          </p:cNvPicPr>
          <p:nvPr/>
        </p:nvPicPr>
        <p:blipFill>
          <a:blip r:embed="rId5"/>
          <a:stretch>
            <a:fillRect/>
          </a:stretch>
        </p:blipFill>
        <p:spPr>
          <a:xfrm>
            <a:off x="8699712" y="3162300"/>
            <a:ext cx="9588288" cy="52372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7650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Topics over Time</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9" name="Picture 8">
            <a:extLst>
              <a:ext uri="{FF2B5EF4-FFF2-40B4-BE49-F238E27FC236}">
                <a16:creationId xmlns:a16="http://schemas.microsoft.com/office/drawing/2014/main" id="{A97F3DBF-3F9E-4868-8AAA-74DC8C3E679B}"/>
              </a:ext>
            </a:extLst>
          </p:cNvPr>
          <p:cNvPicPr>
            <a:picLocks noChangeAspect="1"/>
          </p:cNvPicPr>
          <p:nvPr/>
        </p:nvPicPr>
        <p:blipFill>
          <a:blip r:embed="rId5"/>
          <a:stretch>
            <a:fillRect/>
          </a:stretch>
        </p:blipFill>
        <p:spPr>
          <a:xfrm>
            <a:off x="1981200" y="2400300"/>
            <a:ext cx="15278100" cy="4842171"/>
          </a:xfrm>
          <a:prstGeom prst="rect">
            <a:avLst/>
          </a:prstGeom>
        </p:spPr>
      </p:pic>
    </p:spTree>
    <p:extLst>
      <p:ext uri="{BB962C8B-B14F-4D97-AF65-F5344CB8AC3E}">
        <p14:creationId xmlns:p14="http://schemas.microsoft.com/office/powerpoint/2010/main" val="10776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12" name="Group 12"/>
          <p:cNvGrpSpPr/>
          <p:nvPr/>
        </p:nvGrpSpPr>
        <p:grpSpPr>
          <a:xfrm rot="-10800000">
            <a:off x="834588" y="93345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85519" y="93345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3" name="Picture 22">
            <a:extLst>
              <a:ext uri="{FF2B5EF4-FFF2-40B4-BE49-F238E27FC236}">
                <a16:creationId xmlns:a16="http://schemas.microsoft.com/office/drawing/2014/main" id="{12716AD9-6866-4586-A36C-2FD333190D00}"/>
              </a:ext>
            </a:extLst>
          </p:cNvPr>
          <p:cNvPicPr>
            <a:picLocks noChangeAspect="1"/>
          </p:cNvPicPr>
          <p:nvPr/>
        </p:nvPicPr>
        <p:blipFill>
          <a:blip r:embed="rId4"/>
          <a:stretch>
            <a:fillRect/>
          </a:stretch>
        </p:blipFill>
        <p:spPr>
          <a:xfrm>
            <a:off x="6047812" y="1037932"/>
            <a:ext cx="6192375" cy="7684653"/>
          </a:xfrm>
          <a:prstGeom prst="rect">
            <a:avLst/>
          </a:prstGeom>
        </p:spPr>
      </p:pic>
      <p:pic>
        <p:nvPicPr>
          <p:cNvPr id="25" name="Picture 24">
            <a:extLst>
              <a:ext uri="{FF2B5EF4-FFF2-40B4-BE49-F238E27FC236}">
                <a16:creationId xmlns:a16="http://schemas.microsoft.com/office/drawing/2014/main" id="{C2A544D8-0ADC-45C5-B23E-AFD189170A08}"/>
              </a:ext>
            </a:extLst>
          </p:cNvPr>
          <p:cNvPicPr>
            <a:picLocks noChangeAspect="1"/>
          </p:cNvPicPr>
          <p:nvPr/>
        </p:nvPicPr>
        <p:blipFill>
          <a:blip r:embed="rId5"/>
          <a:stretch>
            <a:fillRect/>
          </a:stretch>
        </p:blipFill>
        <p:spPr>
          <a:xfrm>
            <a:off x="12177582" y="1254985"/>
            <a:ext cx="6157494" cy="7467600"/>
          </a:xfrm>
          <a:prstGeom prst="rect">
            <a:avLst/>
          </a:prstGeom>
        </p:spPr>
      </p:pic>
      <p:sp>
        <p:nvSpPr>
          <p:cNvPr id="27" name="TextBox 7">
            <a:extLst>
              <a:ext uri="{FF2B5EF4-FFF2-40B4-BE49-F238E27FC236}">
                <a16:creationId xmlns:a16="http://schemas.microsoft.com/office/drawing/2014/main" id="{6ED01F94-4FA7-40C7-A0EC-DB147B4CD5F2}"/>
              </a:ext>
            </a:extLst>
          </p:cNvPr>
          <p:cNvSpPr txBox="1"/>
          <p:nvPr/>
        </p:nvSpPr>
        <p:spPr>
          <a:xfrm>
            <a:off x="1028699" y="-157741"/>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Topic Clusters</a:t>
            </a:r>
          </a:p>
        </p:txBody>
      </p:sp>
      <p:sp>
        <p:nvSpPr>
          <p:cNvPr id="28" name="TextBox 33">
            <a:extLst>
              <a:ext uri="{FF2B5EF4-FFF2-40B4-BE49-F238E27FC236}">
                <a16:creationId xmlns:a16="http://schemas.microsoft.com/office/drawing/2014/main" id="{ECAA2ABE-D339-4583-B9AD-3FC30E8BE3A2}"/>
              </a:ext>
            </a:extLst>
          </p:cNvPr>
          <p:cNvSpPr txBox="1"/>
          <p:nvPr/>
        </p:nvSpPr>
        <p:spPr>
          <a:xfrm>
            <a:off x="2530125" y="8666985"/>
            <a:ext cx="1418115"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Positive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9" name="TextBox 33">
            <a:extLst>
              <a:ext uri="{FF2B5EF4-FFF2-40B4-BE49-F238E27FC236}">
                <a16:creationId xmlns:a16="http://schemas.microsoft.com/office/drawing/2014/main" id="{18295B58-6936-4F14-A364-5DF810918692}"/>
              </a:ext>
            </a:extLst>
          </p:cNvPr>
          <p:cNvSpPr txBox="1"/>
          <p:nvPr/>
        </p:nvSpPr>
        <p:spPr>
          <a:xfrm>
            <a:off x="8579131" y="8628885"/>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Neutral</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30" name="TextBox 33">
            <a:extLst>
              <a:ext uri="{FF2B5EF4-FFF2-40B4-BE49-F238E27FC236}">
                <a16:creationId xmlns:a16="http://schemas.microsoft.com/office/drawing/2014/main" id="{5B751651-2363-45D7-915F-BCA847CB9A8A}"/>
              </a:ext>
            </a:extLst>
          </p:cNvPr>
          <p:cNvSpPr txBox="1"/>
          <p:nvPr/>
        </p:nvSpPr>
        <p:spPr>
          <a:xfrm>
            <a:off x="15105207" y="8628885"/>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Negative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pic>
        <p:nvPicPr>
          <p:cNvPr id="21" name="Picture 20">
            <a:extLst>
              <a:ext uri="{FF2B5EF4-FFF2-40B4-BE49-F238E27FC236}">
                <a16:creationId xmlns:a16="http://schemas.microsoft.com/office/drawing/2014/main" id="{BAAFE5F5-4139-49A7-A01A-7D52BDA4EE51}"/>
              </a:ext>
            </a:extLst>
          </p:cNvPr>
          <p:cNvPicPr>
            <a:picLocks noChangeAspect="1"/>
          </p:cNvPicPr>
          <p:nvPr/>
        </p:nvPicPr>
        <p:blipFill>
          <a:blip r:embed="rId6"/>
          <a:stretch>
            <a:fillRect/>
          </a:stretch>
        </p:blipFill>
        <p:spPr>
          <a:xfrm>
            <a:off x="50389" y="1114462"/>
            <a:ext cx="6098204" cy="76081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12" name="Group 12"/>
          <p:cNvGrpSpPr/>
          <p:nvPr/>
        </p:nvGrpSpPr>
        <p:grpSpPr>
          <a:xfrm rot="-10800000">
            <a:off x="834588" y="93345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85519" y="93345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27" name="TextBox 7">
            <a:extLst>
              <a:ext uri="{FF2B5EF4-FFF2-40B4-BE49-F238E27FC236}">
                <a16:creationId xmlns:a16="http://schemas.microsoft.com/office/drawing/2014/main" id="{6ED01F94-4FA7-40C7-A0EC-DB147B4CD5F2}"/>
              </a:ext>
            </a:extLst>
          </p:cNvPr>
          <p:cNvSpPr txBox="1"/>
          <p:nvPr/>
        </p:nvSpPr>
        <p:spPr>
          <a:xfrm>
            <a:off x="1028699" y="-157741"/>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Topic Word Scores</a:t>
            </a:r>
          </a:p>
        </p:txBody>
      </p:sp>
      <p:pic>
        <p:nvPicPr>
          <p:cNvPr id="20" name="Picture 19">
            <a:extLst>
              <a:ext uri="{FF2B5EF4-FFF2-40B4-BE49-F238E27FC236}">
                <a16:creationId xmlns:a16="http://schemas.microsoft.com/office/drawing/2014/main" id="{BB4415BF-9A8C-43C3-A1B9-B89C2434E74A}"/>
              </a:ext>
            </a:extLst>
          </p:cNvPr>
          <p:cNvPicPr>
            <a:picLocks noChangeAspect="1"/>
          </p:cNvPicPr>
          <p:nvPr/>
        </p:nvPicPr>
        <p:blipFill>
          <a:blip r:embed="rId4"/>
          <a:stretch>
            <a:fillRect/>
          </a:stretch>
        </p:blipFill>
        <p:spPr>
          <a:xfrm>
            <a:off x="0" y="1259956"/>
            <a:ext cx="8534400" cy="4445172"/>
          </a:xfrm>
          <a:prstGeom prst="rect">
            <a:avLst/>
          </a:prstGeom>
        </p:spPr>
      </p:pic>
      <p:pic>
        <p:nvPicPr>
          <p:cNvPr id="24" name="Picture 23">
            <a:extLst>
              <a:ext uri="{FF2B5EF4-FFF2-40B4-BE49-F238E27FC236}">
                <a16:creationId xmlns:a16="http://schemas.microsoft.com/office/drawing/2014/main" id="{7EA0E6D8-CABC-4A5D-85FB-208492DB6D70}"/>
              </a:ext>
            </a:extLst>
          </p:cNvPr>
          <p:cNvPicPr>
            <a:picLocks noChangeAspect="1"/>
          </p:cNvPicPr>
          <p:nvPr/>
        </p:nvPicPr>
        <p:blipFill>
          <a:blip r:embed="rId5"/>
          <a:stretch>
            <a:fillRect/>
          </a:stretch>
        </p:blipFill>
        <p:spPr>
          <a:xfrm>
            <a:off x="4463745" y="5593975"/>
            <a:ext cx="9360509" cy="4684742"/>
          </a:xfrm>
          <a:prstGeom prst="rect">
            <a:avLst/>
          </a:prstGeom>
        </p:spPr>
      </p:pic>
      <p:pic>
        <p:nvPicPr>
          <p:cNvPr id="9" name="Picture 8">
            <a:extLst>
              <a:ext uri="{FF2B5EF4-FFF2-40B4-BE49-F238E27FC236}">
                <a16:creationId xmlns:a16="http://schemas.microsoft.com/office/drawing/2014/main" id="{AB9B37DE-0DF3-4796-A607-A5AD7C532FA1}"/>
              </a:ext>
            </a:extLst>
          </p:cNvPr>
          <p:cNvPicPr>
            <a:picLocks noChangeAspect="1"/>
          </p:cNvPicPr>
          <p:nvPr/>
        </p:nvPicPr>
        <p:blipFill>
          <a:blip r:embed="rId6"/>
          <a:stretch>
            <a:fillRect/>
          </a:stretch>
        </p:blipFill>
        <p:spPr>
          <a:xfrm>
            <a:off x="10498366" y="1259956"/>
            <a:ext cx="7789634" cy="4445172"/>
          </a:xfrm>
          <a:prstGeom prst="rect">
            <a:avLst/>
          </a:prstGeom>
        </p:spPr>
      </p:pic>
      <p:sp>
        <p:nvSpPr>
          <p:cNvPr id="28" name="TextBox 33">
            <a:extLst>
              <a:ext uri="{FF2B5EF4-FFF2-40B4-BE49-F238E27FC236}">
                <a16:creationId xmlns:a16="http://schemas.microsoft.com/office/drawing/2014/main" id="{ECAA2ABE-D339-4583-B9AD-3FC30E8BE3A2}"/>
              </a:ext>
            </a:extLst>
          </p:cNvPr>
          <p:cNvSpPr txBox="1"/>
          <p:nvPr/>
        </p:nvSpPr>
        <p:spPr>
          <a:xfrm>
            <a:off x="3754687" y="1148802"/>
            <a:ext cx="1418115"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Positive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9" name="TextBox 33">
            <a:extLst>
              <a:ext uri="{FF2B5EF4-FFF2-40B4-BE49-F238E27FC236}">
                <a16:creationId xmlns:a16="http://schemas.microsoft.com/office/drawing/2014/main" id="{18295B58-6936-4F14-A364-5DF810918692}"/>
              </a:ext>
            </a:extLst>
          </p:cNvPr>
          <p:cNvSpPr txBox="1"/>
          <p:nvPr/>
        </p:nvSpPr>
        <p:spPr>
          <a:xfrm>
            <a:off x="8856175" y="5526292"/>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Neutral</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30" name="TextBox 33">
            <a:extLst>
              <a:ext uri="{FF2B5EF4-FFF2-40B4-BE49-F238E27FC236}">
                <a16:creationId xmlns:a16="http://schemas.microsoft.com/office/drawing/2014/main" id="{5B751651-2363-45D7-915F-BCA847CB9A8A}"/>
              </a:ext>
            </a:extLst>
          </p:cNvPr>
          <p:cNvSpPr txBox="1"/>
          <p:nvPr/>
        </p:nvSpPr>
        <p:spPr>
          <a:xfrm>
            <a:off x="14533313" y="1148802"/>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Negative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6" name="Rectangle 25">
            <a:extLst>
              <a:ext uri="{FF2B5EF4-FFF2-40B4-BE49-F238E27FC236}">
                <a16:creationId xmlns:a16="http://schemas.microsoft.com/office/drawing/2014/main" id="{3D6F4E63-3663-446E-834A-359510A95839}"/>
              </a:ext>
            </a:extLst>
          </p:cNvPr>
          <p:cNvSpPr/>
          <p:nvPr/>
        </p:nvSpPr>
        <p:spPr>
          <a:xfrm>
            <a:off x="185519" y="1190541"/>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ectangle 30">
            <a:extLst>
              <a:ext uri="{FF2B5EF4-FFF2-40B4-BE49-F238E27FC236}">
                <a16:creationId xmlns:a16="http://schemas.microsoft.com/office/drawing/2014/main" id="{B69FECC5-3F94-46D9-9EE1-6BAA6BB1F29E}"/>
              </a:ext>
            </a:extLst>
          </p:cNvPr>
          <p:cNvSpPr/>
          <p:nvPr/>
        </p:nvSpPr>
        <p:spPr>
          <a:xfrm>
            <a:off x="10645965" y="1148802"/>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8B025DBC-AA41-4C5E-8950-0D6185402060}"/>
              </a:ext>
            </a:extLst>
          </p:cNvPr>
          <p:cNvSpPr/>
          <p:nvPr/>
        </p:nvSpPr>
        <p:spPr>
          <a:xfrm>
            <a:off x="4791728" y="5608900"/>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2476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878272"/>
          </a:xfrm>
          <a:prstGeom prst="rect">
            <a:avLst/>
          </a:prstGeom>
          <a:solidFill>
            <a:srgbClr val="C0E8DF"/>
          </a:solidFill>
        </p:spPr>
      </p:sp>
      <p:grpSp>
        <p:nvGrpSpPr>
          <p:cNvPr id="3" name="Group 3"/>
          <p:cNvGrpSpPr/>
          <p:nvPr/>
        </p:nvGrpSpPr>
        <p:grpSpPr>
          <a:xfrm>
            <a:off x="1028700" y="0"/>
            <a:ext cx="63520" cy="10287000"/>
            <a:chOff x="0" y="0"/>
            <a:chExt cx="84693" cy="13716000"/>
          </a:xfrm>
        </p:grpSpPr>
        <p:sp>
          <p:nvSpPr>
            <p:cNvPr id="4" name="AutoShape 4"/>
            <p:cNvSpPr/>
            <p:nvPr/>
          </p:nvSpPr>
          <p:spPr>
            <a:xfrm>
              <a:off x="35961" y="1371600"/>
              <a:ext cx="12770" cy="12344400"/>
            </a:xfrm>
            <a:prstGeom prst="rect">
              <a:avLst/>
            </a:prstGeom>
            <a:solidFill>
              <a:srgbClr val="254E72"/>
            </a:solidFill>
          </p:spPr>
        </p:sp>
        <p:sp>
          <p:nvSpPr>
            <p:cNvPr id="5" name="AutoShape 5"/>
            <p:cNvSpPr/>
            <p:nvPr/>
          </p:nvSpPr>
          <p:spPr>
            <a:xfrm>
              <a:off x="0" y="0"/>
              <a:ext cx="84693" cy="1649458"/>
            </a:xfrm>
            <a:prstGeom prst="rect">
              <a:avLst/>
            </a:prstGeom>
            <a:solidFill>
              <a:srgbClr val="254E72"/>
            </a:solidFill>
          </p:spPr>
        </p:sp>
      </p:grpSp>
      <p:sp>
        <p:nvSpPr>
          <p:cNvPr id="8" name="TextBox 8"/>
          <p:cNvSpPr txBox="1"/>
          <p:nvPr/>
        </p:nvSpPr>
        <p:spPr>
          <a:xfrm>
            <a:off x="2454603" y="4968055"/>
            <a:ext cx="14560196" cy="4308872"/>
          </a:xfrm>
          <a:prstGeom prst="rect">
            <a:avLst/>
          </a:prstGeom>
        </p:spPr>
        <p:txBody>
          <a:bodyPr lIns="0" tIns="0" rIns="0" bIns="0" rtlCol="0" anchor="t">
            <a:spAutoFit/>
          </a:bodyPr>
          <a:lstStyle/>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Although 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vaccine received the FDA approval on 23 Aug 2021, it was preceded with negative sentiment about how the vaccine is less effective against the Delta variant (Israel outbreak). In order to leverage on the FDA approval status, the company will have to address this controversy - if it's true, perhaps more R&amp;D will have to be invested into a 'vaccine upgrade'. From the sentiment analysis, we saw that the highest negative spike was due to the Delta variant outbreak in India.</a:t>
            </a: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As seen from the sentiment distribution within each country, there is no obvious country with tremendously positive sentiment towards 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vaccine. As such, when it comes to location targeting, the company should look towards countries with the large populations and lowest vaccination rates. </a:t>
            </a: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The Johnson &amp; Johnson vaccine was received positively </a:t>
            </a:r>
            <a:r>
              <a:rPr lang="en-US" sz="2000" dirty="0">
                <a:solidFill>
                  <a:schemeClr val="accent1">
                    <a:lumMod val="50000"/>
                  </a:schemeClr>
                </a:solidFill>
                <a:latin typeface="Assistant Regular" panose="020B0604020202020204" charset="-79"/>
                <a:cs typeface="Assistant Regular" panose="020B0604020202020204" charset="-79"/>
                <a:hlinkClick r:id="rId2">
                  <a:extLst>
                    <a:ext uri="{A12FA001-AC4F-418D-AE19-62706E023703}">
                      <ahyp:hlinkClr xmlns:ahyp="http://schemas.microsoft.com/office/drawing/2018/hyperlinkcolor" val="tx"/>
                    </a:ext>
                  </a:extLst>
                </a:hlinkClick>
              </a:rPr>
              <a:t>due to its effectiveness against the Delta variant</a:t>
            </a:r>
            <a:r>
              <a:rPr lang="en-US" sz="2000" dirty="0">
                <a:solidFill>
                  <a:schemeClr val="accent1">
                    <a:lumMod val="50000"/>
                  </a:schemeClr>
                </a:solidFill>
                <a:latin typeface="Assistant Regular" panose="020B0604020202020204" charset="-79"/>
                <a:cs typeface="Assistant Regular" panose="020B0604020202020204" charset="-79"/>
              </a:rPr>
              <a:t>. In return, the Astra Zeneca vaccine has had </a:t>
            </a:r>
            <a:r>
              <a:rPr lang="en-US" sz="2000" dirty="0">
                <a:solidFill>
                  <a:schemeClr val="accent1">
                    <a:lumMod val="50000"/>
                  </a:schemeClr>
                </a:solidFill>
                <a:latin typeface="Assistant Regular" panose="020B0604020202020204" charset="-79"/>
                <a:cs typeface="Assistant Regular" panose="020B0604020202020204" charset="-79"/>
                <a:hlinkClick r:id="rId3">
                  <a:extLst>
                    <a:ext uri="{A12FA001-AC4F-418D-AE19-62706E023703}">
                      <ahyp:hlinkClr xmlns:ahyp="http://schemas.microsoft.com/office/drawing/2018/hyperlinkcolor" val="tx"/>
                    </a:ext>
                  </a:extLst>
                </a:hlinkClick>
              </a:rPr>
              <a:t>a negative history of problems</a:t>
            </a:r>
            <a:r>
              <a:rPr lang="en-US" sz="2000" dirty="0">
                <a:solidFill>
                  <a:schemeClr val="accent1">
                    <a:lumMod val="50000"/>
                  </a:schemeClr>
                </a:solidFill>
                <a:latin typeface="Assistant Regular" panose="020B0604020202020204" charset="-79"/>
                <a:cs typeface="Assistant Regular" panose="020B0604020202020204" charset="-79"/>
              </a:rPr>
              <a:t>. The company should study other vaccine manufacturers and learn directly from their competitors.</a:t>
            </a:r>
          </a:p>
        </p:txBody>
      </p:sp>
      <p:sp>
        <p:nvSpPr>
          <p:cNvPr id="10" name="TextBox 10"/>
          <p:cNvSpPr txBox="1"/>
          <p:nvPr/>
        </p:nvSpPr>
        <p:spPr>
          <a:xfrm>
            <a:off x="2608026" y="1115266"/>
            <a:ext cx="10681488" cy="2128788"/>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Conclusions &amp; Recommendations</a:t>
            </a:r>
          </a:p>
        </p:txBody>
      </p:sp>
      <p:grpSp>
        <p:nvGrpSpPr>
          <p:cNvPr id="15" name="Group 15"/>
          <p:cNvGrpSpPr/>
          <p:nvPr/>
        </p:nvGrpSpPr>
        <p:grpSpPr>
          <a:xfrm rot="-10800000">
            <a:off x="16770298" y="1028700"/>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8667" y="108667"/>
              <a:ext cx="434669" cy="434669"/>
            </a:xfrm>
            <a:prstGeom prst="rect">
              <a:avLst/>
            </a:prstGeom>
          </p:spPr>
        </p:pic>
      </p:grpSp>
      <p:grpSp>
        <p:nvGrpSpPr>
          <p:cNvPr id="19" name="Group 19"/>
          <p:cNvGrpSpPr/>
          <p:nvPr/>
        </p:nvGrpSpPr>
        <p:grpSpPr>
          <a:xfrm>
            <a:off x="16121229" y="1028700"/>
            <a:ext cx="489002" cy="489002"/>
            <a:chOff x="0" y="0"/>
            <a:chExt cx="652003" cy="652003"/>
          </a:xfrm>
        </p:grpSpPr>
        <p:grpSp>
          <p:nvGrpSpPr>
            <p:cNvPr id="20" name="Group 20"/>
            <p:cNvGrpSpPr>
              <a:grpSpLocks noChangeAspect="1"/>
            </p:cNvGrpSpPr>
            <p:nvPr/>
          </p:nvGrpSpPr>
          <p:grpSpPr>
            <a:xfrm rot="-10800000">
              <a:off x="0" y="0"/>
              <a:ext cx="652003" cy="652003"/>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8667" y="108667"/>
              <a:ext cx="434669" cy="43466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3" name="AutoShape 3"/>
          <p:cNvSpPr/>
          <p:nvPr/>
        </p:nvSpPr>
        <p:spPr>
          <a:xfrm>
            <a:off x="0" y="0"/>
            <a:ext cx="10091306" cy="10287000"/>
          </a:xfrm>
          <a:prstGeom prst="rect">
            <a:avLst/>
          </a:prstGeom>
          <a:solidFill>
            <a:srgbClr val="C0E8DF"/>
          </a:solidFill>
        </p:spPr>
        <p:txBody>
          <a:bodyPr/>
          <a:lstStyle/>
          <a:p>
            <a:endParaRPr lang="en-SG" dirty="0"/>
          </a:p>
        </p:txBody>
      </p:sp>
      <p:grpSp>
        <p:nvGrpSpPr>
          <p:cNvPr id="4" name="Group 4"/>
          <p:cNvGrpSpPr/>
          <p:nvPr/>
        </p:nvGrpSpPr>
        <p:grpSpPr>
          <a:xfrm>
            <a:off x="1546876" y="3083476"/>
            <a:ext cx="6997553" cy="4469902"/>
            <a:chOff x="0" y="0"/>
            <a:chExt cx="9330071" cy="5959870"/>
          </a:xfrm>
        </p:grpSpPr>
        <p:sp>
          <p:nvSpPr>
            <p:cNvPr id="6" name="TextBox 6"/>
            <p:cNvSpPr txBox="1"/>
            <p:nvPr/>
          </p:nvSpPr>
          <p:spPr>
            <a:xfrm>
              <a:off x="0" y="0"/>
              <a:ext cx="9330071" cy="1281035"/>
            </a:xfrm>
            <a:prstGeom prst="rect">
              <a:avLst/>
            </a:prstGeom>
          </p:spPr>
          <p:txBody>
            <a:bodyPr lIns="0" tIns="0" rIns="0" bIns="0" rtlCol="0" anchor="t">
              <a:spAutoFit/>
            </a:bodyPr>
            <a:lstStyle/>
            <a:p>
              <a:pPr>
                <a:lnSpc>
                  <a:spcPts val="8250"/>
                </a:lnSpc>
              </a:pPr>
              <a:r>
                <a:rPr lang="en-US" sz="4800" spc="75" dirty="0">
                  <a:solidFill>
                    <a:srgbClr val="254E72"/>
                  </a:solidFill>
                  <a:latin typeface="Telegraf"/>
                </a:rPr>
                <a:t>Contents</a:t>
              </a:r>
            </a:p>
          </p:txBody>
        </p:sp>
        <p:sp>
          <p:nvSpPr>
            <p:cNvPr id="7" name="TextBox 7"/>
            <p:cNvSpPr txBox="1"/>
            <p:nvPr/>
          </p:nvSpPr>
          <p:spPr>
            <a:xfrm>
              <a:off x="1" y="3039496"/>
              <a:ext cx="9330070" cy="2920374"/>
            </a:xfrm>
            <a:prstGeom prst="rect">
              <a:avLst/>
            </a:prstGeom>
          </p:spPr>
          <p:txBody>
            <a:bodyPr lIns="0" tIns="0" rIns="0" bIns="0" rtlCol="0" anchor="t">
              <a:spAutoFit/>
            </a:bodyPr>
            <a:lstStyle/>
            <a:p>
              <a:pPr>
                <a:lnSpc>
                  <a:spcPts val="4400"/>
                </a:lnSpc>
              </a:pPr>
              <a:r>
                <a:rPr lang="en-US" sz="2200" dirty="0">
                  <a:solidFill>
                    <a:srgbClr val="254E72"/>
                  </a:solidFill>
                  <a:latin typeface="Assistant Regular"/>
                </a:rPr>
                <a:t>Background</a:t>
              </a:r>
            </a:p>
            <a:p>
              <a:pPr>
                <a:lnSpc>
                  <a:spcPts val="4400"/>
                </a:lnSpc>
              </a:pPr>
              <a:r>
                <a:rPr lang="en-US" sz="2200" dirty="0">
                  <a:solidFill>
                    <a:srgbClr val="254E72"/>
                  </a:solidFill>
                  <a:latin typeface="Assistant Regular"/>
                </a:rPr>
                <a:t>Sentiment Analysis – VADER</a:t>
              </a:r>
            </a:p>
            <a:p>
              <a:pPr>
                <a:lnSpc>
                  <a:spcPts val="4400"/>
                </a:lnSpc>
              </a:pPr>
              <a:r>
                <a:rPr lang="en-US" sz="2200" dirty="0">
                  <a:solidFill>
                    <a:srgbClr val="254E72"/>
                  </a:solidFill>
                  <a:latin typeface="Assistant Regular"/>
                </a:rPr>
                <a:t>Topic Modelling – </a:t>
              </a:r>
              <a:r>
                <a:rPr lang="en-US" sz="2200" dirty="0" err="1">
                  <a:solidFill>
                    <a:srgbClr val="254E72"/>
                  </a:solidFill>
                  <a:latin typeface="Assistant Regular"/>
                </a:rPr>
                <a:t>BERTopic</a:t>
              </a:r>
              <a:endParaRPr lang="en-US" sz="2200" dirty="0">
                <a:solidFill>
                  <a:srgbClr val="254E72"/>
                </a:solidFill>
                <a:latin typeface="Assistant Regular"/>
              </a:endParaRPr>
            </a:p>
            <a:p>
              <a:pPr>
                <a:lnSpc>
                  <a:spcPts val="4400"/>
                </a:lnSpc>
              </a:pPr>
              <a:r>
                <a:rPr lang="en-US" sz="2200" dirty="0">
                  <a:solidFill>
                    <a:srgbClr val="254E72"/>
                  </a:solidFill>
                  <a:latin typeface="Assistant Regular"/>
                </a:rPr>
                <a:t>Conclusions &amp; Recommendations</a:t>
              </a:r>
            </a:p>
          </p:txBody>
        </p:sp>
      </p:grpSp>
      <p:grpSp>
        <p:nvGrpSpPr>
          <p:cNvPr id="8" name="Group 8"/>
          <p:cNvGrpSpPr/>
          <p:nvPr/>
        </p:nvGrpSpPr>
        <p:grpSpPr>
          <a:xfrm>
            <a:off x="17195780" y="0"/>
            <a:ext cx="63520" cy="10287000"/>
            <a:chOff x="0" y="0"/>
            <a:chExt cx="84693" cy="13716000"/>
          </a:xfrm>
        </p:grpSpPr>
        <p:sp>
          <p:nvSpPr>
            <p:cNvPr id="9" name="AutoShape 9"/>
            <p:cNvSpPr/>
            <p:nvPr/>
          </p:nvSpPr>
          <p:spPr>
            <a:xfrm>
              <a:off x="35961" y="1371600"/>
              <a:ext cx="12770" cy="12344400"/>
            </a:xfrm>
            <a:prstGeom prst="rect">
              <a:avLst/>
            </a:prstGeom>
            <a:solidFill>
              <a:srgbClr val="254E72"/>
            </a:solidFill>
          </p:spPr>
        </p:sp>
        <p:sp>
          <p:nvSpPr>
            <p:cNvPr id="10" name="AutoShape 10"/>
            <p:cNvSpPr/>
            <p:nvPr/>
          </p:nvSpPr>
          <p:spPr>
            <a:xfrm>
              <a:off x="0" y="0"/>
              <a:ext cx="84693" cy="1649458"/>
            </a:xfrm>
            <a:prstGeom prst="rect">
              <a:avLst/>
            </a:prstGeom>
            <a:solidFill>
              <a:srgbClr val="254E72"/>
            </a:solidFill>
          </p:spPr>
        </p:sp>
      </p:grpSp>
      <p:grpSp>
        <p:nvGrpSpPr>
          <p:cNvPr id="11" name="Group 11"/>
          <p:cNvGrpSpPr/>
          <p:nvPr/>
        </p:nvGrpSpPr>
        <p:grpSpPr>
          <a:xfrm rot="-10800000">
            <a:off x="2195945" y="1028700"/>
            <a:ext cx="489002" cy="489002"/>
            <a:chOff x="0" y="0"/>
            <a:chExt cx="652003" cy="652003"/>
          </a:xfrm>
        </p:grpSpPr>
        <p:grpSp>
          <p:nvGrpSpPr>
            <p:cNvPr id="12" name="Group 12"/>
            <p:cNvGrpSpPr>
              <a:grpSpLocks noChangeAspect="1"/>
            </p:cNvGrpSpPr>
            <p:nvPr/>
          </p:nvGrpSpPr>
          <p:grpSpPr>
            <a:xfrm rot="-10800000">
              <a:off x="0" y="0"/>
              <a:ext cx="652003" cy="652003"/>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5" name="Group 15"/>
          <p:cNvGrpSpPr/>
          <p:nvPr/>
        </p:nvGrpSpPr>
        <p:grpSpPr>
          <a:xfrm>
            <a:off x="1546876" y="1028700"/>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2" name="Group 2"/>
          <p:cNvGrpSpPr/>
          <p:nvPr/>
        </p:nvGrpSpPr>
        <p:grpSpPr>
          <a:xfrm>
            <a:off x="0" y="986837"/>
            <a:ext cx="18288000" cy="63520"/>
            <a:chOff x="0" y="0"/>
            <a:chExt cx="24384000" cy="84693"/>
          </a:xfrm>
        </p:grpSpPr>
        <p:sp>
          <p:nvSpPr>
            <p:cNvPr id="3" name="AutoShape 3"/>
            <p:cNvSpPr/>
            <p:nvPr/>
          </p:nvSpPr>
          <p:spPr>
            <a:xfrm>
              <a:off x="0" y="35963"/>
              <a:ext cx="24384000" cy="12766"/>
            </a:xfrm>
            <a:prstGeom prst="rect">
              <a:avLst/>
            </a:prstGeom>
            <a:solidFill>
              <a:srgbClr val="254E72"/>
            </a:solidFill>
          </p:spPr>
        </p:sp>
        <p:sp>
          <p:nvSpPr>
            <p:cNvPr id="4" name="AutoShape 4"/>
            <p:cNvSpPr/>
            <p:nvPr/>
          </p:nvSpPr>
          <p:spPr>
            <a:xfrm rot="-5400000">
              <a:off x="782383" y="-782383"/>
              <a:ext cx="84693" cy="1649458"/>
            </a:xfrm>
            <a:prstGeom prst="rect">
              <a:avLst/>
            </a:prstGeom>
            <a:solidFill>
              <a:srgbClr val="254E72"/>
            </a:solidFill>
          </p:spPr>
        </p:sp>
      </p:grpSp>
      <p:sp>
        <p:nvSpPr>
          <p:cNvPr id="5" name="TextBox 5"/>
          <p:cNvSpPr txBox="1"/>
          <p:nvPr/>
        </p:nvSpPr>
        <p:spPr>
          <a:xfrm>
            <a:off x="3146199" y="3417223"/>
            <a:ext cx="4670373" cy="1064394"/>
          </a:xfrm>
          <a:prstGeom prst="rect">
            <a:avLst/>
          </a:prstGeom>
        </p:spPr>
        <p:txBody>
          <a:bodyPr lIns="0" tIns="0" rIns="0" bIns="0" rtlCol="0" anchor="t">
            <a:spAutoFit/>
          </a:bodyPr>
          <a:lstStyle/>
          <a:p>
            <a:pPr algn="r">
              <a:lnSpc>
                <a:spcPts val="8250"/>
              </a:lnSpc>
            </a:pPr>
            <a:r>
              <a:rPr lang="en-US" sz="7500" spc="75" dirty="0">
                <a:solidFill>
                  <a:srgbClr val="254E72"/>
                </a:solidFill>
                <a:latin typeface="Telegraf"/>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66261"/>
            <a:ext cx="18288000" cy="5143500"/>
          </a:xfrm>
          <a:prstGeom prst="rect">
            <a:avLst/>
          </a:prstGeom>
          <a:solidFill>
            <a:srgbClr val="254E72"/>
          </a:solidFill>
        </p:spPr>
      </p:sp>
      <p:grpSp>
        <p:nvGrpSpPr>
          <p:cNvPr id="4" name="Group 4"/>
          <p:cNvGrpSpPr/>
          <p:nvPr/>
        </p:nvGrpSpPr>
        <p:grpSpPr>
          <a:xfrm>
            <a:off x="0" y="986837"/>
            <a:ext cx="18288000" cy="63520"/>
            <a:chOff x="0" y="0"/>
            <a:chExt cx="24384000" cy="84693"/>
          </a:xfrm>
        </p:grpSpPr>
        <p:sp>
          <p:nvSpPr>
            <p:cNvPr id="5" name="AutoShape 5"/>
            <p:cNvSpPr/>
            <p:nvPr/>
          </p:nvSpPr>
          <p:spPr>
            <a:xfrm>
              <a:off x="0" y="35963"/>
              <a:ext cx="24384000" cy="12766"/>
            </a:xfrm>
            <a:prstGeom prst="rect">
              <a:avLst/>
            </a:prstGeom>
            <a:solidFill>
              <a:srgbClr val="FEFFFF"/>
            </a:solidFill>
          </p:spPr>
        </p:sp>
        <p:sp>
          <p:nvSpPr>
            <p:cNvPr id="6" name="AutoShape 6"/>
            <p:cNvSpPr/>
            <p:nvPr/>
          </p:nvSpPr>
          <p:spPr>
            <a:xfrm rot="-5400000">
              <a:off x="782383" y="-782383"/>
              <a:ext cx="84693" cy="1649458"/>
            </a:xfrm>
            <a:prstGeom prst="rect">
              <a:avLst/>
            </a:prstGeom>
            <a:solidFill>
              <a:srgbClr val="C0E8DF"/>
            </a:solidFill>
          </p:spPr>
        </p:sp>
      </p:grpSp>
      <p:sp>
        <p:nvSpPr>
          <p:cNvPr id="7" name="TextBox 7"/>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Background</a:t>
            </a:r>
          </a:p>
        </p:txBody>
      </p:sp>
      <p:sp>
        <p:nvSpPr>
          <p:cNvPr id="10" name="TextBox 10"/>
          <p:cNvSpPr txBox="1"/>
          <p:nvPr/>
        </p:nvSpPr>
        <p:spPr>
          <a:xfrm>
            <a:off x="1837017" y="5210987"/>
            <a:ext cx="6373110" cy="4818948"/>
          </a:xfrm>
          <a:prstGeom prst="rect">
            <a:avLst/>
          </a:prstGeom>
        </p:spPr>
        <p:txBody>
          <a:bodyPr lIns="0" tIns="0" rIns="0" bIns="0" rtlCol="0" anchor="t">
            <a:spAutoFit/>
          </a:bodyPr>
          <a:lstStyle/>
          <a:p>
            <a:pPr rtl="0"/>
            <a:r>
              <a:rPr lang="en-US" sz="2000" dirty="0">
                <a:solidFill>
                  <a:schemeClr val="accent1">
                    <a:lumMod val="50000"/>
                  </a:schemeClr>
                </a:solidFill>
                <a:latin typeface="Assistant Regular" panose="020B0604020202020204" charset="-79"/>
                <a:cs typeface="Assistant Regular" panose="020B0604020202020204" charset="-79"/>
              </a:rPr>
              <a:t>COVID-19 is the disease caused by a new coronavirus called SARS-CoV-2.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First identified in Wuhan, China, in December 2019.</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World Health Organization (WHO) declared a pandemic on 11 March 2020.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As of 31 August 2021, more than 217 million cases and 4.51 million deaths have been confirmed.</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vaccine was the first to be listed for WHO Emergency Use Listing (EUL) on 31 December 2020.</a:t>
            </a:r>
          </a:p>
        </p:txBody>
      </p:sp>
      <p:grpSp>
        <p:nvGrpSpPr>
          <p:cNvPr id="11" name="Group 11"/>
          <p:cNvGrpSpPr/>
          <p:nvPr/>
        </p:nvGrpSpPr>
        <p:grpSpPr>
          <a:xfrm rot="-10800000">
            <a:off x="16692550" y="8769298"/>
            <a:ext cx="489002" cy="489002"/>
            <a:chOff x="0" y="0"/>
            <a:chExt cx="652003" cy="652003"/>
          </a:xfrm>
        </p:grpSpPr>
        <p:grpSp>
          <p:nvGrpSpPr>
            <p:cNvPr id="12" name="Group 12"/>
            <p:cNvGrpSpPr>
              <a:grpSpLocks noChangeAspect="1"/>
            </p:cNvGrpSpPr>
            <p:nvPr/>
          </p:nvGrpSpPr>
          <p:grpSpPr>
            <a:xfrm rot="-10800000">
              <a:off x="0" y="0"/>
              <a:ext cx="652003" cy="652003"/>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5" name="Group 15"/>
          <p:cNvGrpSpPr/>
          <p:nvPr/>
        </p:nvGrpSpPr>
        <p:grpSpPr>
          <a:xfrm>
            <a:off x="16043481" y="8769298"/>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0" name="Picture 19" descr="A picture containing close, decorated&#10;&#10;Description automatically generated">
            <a:extLst>
              <a:ext uri="{FF2B5EF4-FFF2-40B4-BE49-F238E27FC236}">
                <a16:creationId xmlns:a16="http://schemas.microsoft.com/office/drawing/2014/main" id="{FF02D836-BA64-4C9F-BAFD-3207D4B2B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0" y="2672209"/>
            <a:ext cx="8055731" cy="4531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46594"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5" name="Group 5"/>
          <p:cNvGrpSpPr/>
          <p:nvPr/>
        </p:nvGrpSpPr>
        <p:grpSpPr>
          <a:xfrm>
            <a:off x="1843329" y="3467100"/>
            <a:ext cx="8850274" cy="4007879"/>
            <a:chOff x="0" y="0"/>
            <a:chExt cx="10517282" cy="3720365"/>
          </a:xfrm>
        </p:grpSpPr>
        <p:sp>
          <p:nvSpPr>
            <p:cNvPr id="6" name="TextBox 6"/>
            <p:cNvSpPr txBox="1"/>
            <p:nvPr/>
          </p:nvSpPr>
          <p:spPr>
            <a:xfrm>
              <a:off x="0" y="1800655"/>
              <a:ext cx="10517282" cy="1919710"/>
            </a:xfrm>
            <a:prstGeom prst="rect">
              <a:avLst/>
            </a:prstGeom>
          </p:spPr>
          <p:txBody>
            <a:bodyPr lIns="0" tIns="0" rIns="0" bIns="0" rtlCol="0" anchor="t">
              <a:spAutoFit/>
            </a:bodyPr>
            <a:lstStyle/>
            <a:p>
              <a:pPr marL="457200" indent="-457200">
                <a:buFont typeface="+mj-lt"/>
                <a:buAutoNum type="arabicPeriod"/>
              </a:pPr>
              <a:r>
                <a:rPr lang="en-US" sz="2000" dirty="0">
                  <a:solidFill>
                    <a:schemeClr val="bg1"/>
                  </a:solidFill>
                  <a:latin typeface="Assistant Regular" panose="020B0604020202020204" charset="-79"/>
                  <a:cs typeface="Assistant Regular" panose="020B0604020202020204" charset="-79"/>
                </a:rPr>
                <a:t>Sentiment analysis on the Pfizer/</a:t>
              </a:r>
              <a:r>
                <a:rPr lang="en-US" sz="2000" dirty="0" err="1">
                  <a:solidFill>
                    <a:schemeClr val="bg1"/>
                  </a:solidFill>
                  <a:latin typeface="Assistant Regular" panose="020B0604020202020204" charset="-79"/>
                  <a:cs typeface="Assistant Regular" panose="020B0604020202020204" charset="-79"/>
                </a:rPr>
                <a:t>BioNtech</a:t>
              </a:r>
              <a:r>
                <a:rPr lang="en-US" sz="2000" dirty="0">
                  <a:solidFill>
                    <a:schemeClr val="bg1"/>
                  </a:solidFill>
                  <a:latin typeface="Assistant Regular" panose="020B0604020202020204" charset="-79"/>
                  <a:cs typeface="Assistant Regular" panose="020B0604020202020204" charset="-79"/>
                </a:rPr>
                <a:t> vaccine tweets, to understand the overall global sentiment. </a:t>
              </a:r>
            </a:p>
            <a:p>
              <a:pPr marL="457200" indent="-457200">
                <a:buFont typeface="+mj-lt"/>
                <a:buAutoNum type="arabicPeriod"/>
              </a:pPr>
              <a:endParaRPr lang="en-US" sz="2000" dirty="0">
                <a:solidFill>
                  <a:schemeClr val="bg1"/>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bg1"/>
                  </a:solidFill>
                  <a:latin typeface="Assistant Regular" panose="020B0604020202020204" charset="-79"/>
                  <a:cs typeface="Assistant Regular" panose="020B0604020202020204" charset="-79"/>
                </a:rPr>
                <a:t>Topic modelling within each sentiment, to further understand the possible reasons behind the sentiment. </a:t>
              </a:r>
            </a:p>
            <a:p>
              <a:pPr>
                <a:lnSpc>
                  <a:spcPct val="200000"/>
                </a:lnSpc>
              </a:pPr>
              <a:endParaRPr lang="en-US" sz="2000" dirty="0">
                <a:solidFill>
                  <a:schemeClr val="bg1"/>
                </a:solidFill>
                <a:latin typeface="Assistant Regular" panose="020B0604020202020204" charset="-79"/>
                <a:cs typeface="Assistant Regular" panose="020B0604020202020204" charset="-79"/>
              </a:endParaRPr>
            </a:p>
          </p:txBody>
        </p:sp>
        <p:sp>
          <p:nvSpPr>
            <p:cNvPr id="7" name="TextBox 7"/>
            <p:cNvSpPr txBox="1"/>
            <p:nvPr/>
          </p:nvSpPr>
          <p:spPr>
            <a:xfrm>
              <a:off x="0" y="0"/>
              <a:ext cx="10517282" cy="1200763"/>
            </a:xfrm>
            <a:prstGeom prst="rect">
              <a:avLst/>
            </a:prstGeom>
          </p:spPr>
          <p:txBody>
            <a:bodyPr lIns="0" tIns="0" rIns="0" bIns="0" rtlCol="0" anchor="t">
              <a:spAutoFit/>
            </a:bodyPr>
            <a:lstStyle/>
            <a:p>
              <a:pPr>
                <a:lnSpc>
                  <a:spcPts val="3360"/>
                </a:lnSpc>
              </a:pPr>
              <a:r>
                <a:rPr lang="en-US" sz="2800" dirty="0">
                  <a:solidFill>
                    <a:schemeClr val="accent5">
                      <a:lumMod val="60000"/>
                      <a:lumOff val="40000"/>
                    </a:schemeClr>
                  </a:solidFill>
                  <a:latin typeface="Assistant Bold" panose="020B0604020202020204" charset="-79"/>
                  <a:cs typeface="Assistant Bold" panose="020B0604020202020204" charset="-79"/>
                </a:rPr>
                <a:t>The goal is to identify potential interventions for Pfizer/</a:t>
              </a:r>
              <a:r>
                <a:rPr lang="en-US" sz="2800" dirty="0" err="1">
                  <a:solidFill>
                    <a:schemeClr val="accent5">
                      <a:lumMod val="60000"/>
                      <a:lumOff val="40000"/>
                    </a:schemeClr>
                  </a:solidFill>
                  <a:latin typeface="Assistant Bold" panose="020B0604020202020204" charset="-79"/>
                  <a:cs typeface="Assistant Bold" panose="020B0604020202020204" charset="-79"/>
                </a:rPr>
                <a:t>BioNtech</a:t>
              </a:r>
              <a:r>
                <a:rPr lang="en-US" sz="2800" dirty="0">
                  <a:solidFill>
                    <a:schemeClr val="accent5">
                      <a:lumMod val="60000"/>
                      <a:lumOff val="40000"/>
                    </a:schemeClr>
                  </a:solidFill>
                  <a:latin typeface="Assistant Bold" panose="020B0604020202020204" charset="-79"/>
                  <a:cs typeface="Assistant Bold" panose="020B0604020202020204" charset="-79"/>
                </a:rPr>
                <a:t> to take, in order to speed up the global vaccination progress (and increase vaccine sales)</a:t>
              </a:r>
              <a:endParaRPr lang="en-US" sz="2800" spc="112" dirty="0">
                <a:solidFill>
                  <a:schemeClr val="accent5">
                    <a:lumMod val="60000"/>
                    <a:lumOff val="40000"/>
                  </a:schemeClr>
                </a:solidFill>
                <a:latin typeface="Assistant Bold" panose="020B0604020202020204" charset="-79"/>
                <a:cs typeface="Assistant Bold" panose="020B0604020202020204" charset="-79"/>
              </a:endParaRPr>
            </a:p>
          </p:txBody>
        </p:sp>
      </p:grpSp>
      <p:grpSp>
        <p:nvGrpSpPr>
          <p:cNvPr id="10" name="Group 10"/>
          <p:cNvGrpSpPr/>
          <p:nvPr/>
        </p:nvGrpSpPr>
        <p:grpSpPr>
          <a:xfrm rot="-10800000">
            <a:off x="16770298" y="8695402"/>
            <a:ext cx="489002" cy="489002"/>
            <a:chOff x="0" y="0"/>
            <a:chExt cx="652003" cy="652003"/>
          </a:xfrm>
        </p:grpSpPr>
        <p:grpSp>
          <p:nvGrpSpPr>
            <p:cNvPr id="11" name="Group 11"/>
            <p:cNvGrpSpPr>
              <a:grpSpLocks noChangeAspect="1"/>
            </p:cNvGrpSpPr>
            <p:nvPr/>
          </p:nvGrpSpPr>
          <p:grpSpPr>
            <a:xfrm rot="-10800000">
              <a:off x="0" y="0"/>
              <a:ext cx="652003" cy="652003"/>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4" name="Group 14"/>
          <p:cNvGrpSpPr/>
          <p:nvPr/>
        </p:nvGrpSpPr>
        <p:grpSpPr>
          <a:xfrm>
            <a:off x="16121229" y="8695402"/>
            <a:ext cx="489002" cy="489002"/>
            <a:chOff x="0" y="0"/>
            <a:chExt cx="652003" cy="652003"/>
          </a:xfrm>
        </p:grpSpPr>
        <p:grpSp>
          <p:nvGrpSpPr>
            <p:cNvPr id="15" name="Group 15"/>
            <p:cNvGrpSpPr>
              <a:grpSpLocks noChangeAspect="1"/>
            </p:cNvGrpSpPr>
            <p:nvPr/>
          </p:nvGrpSpPr>
          <p:grpSpPr>
            <a:xfrm rot="-10800000">
              <a:off x="0" y="0"/>
              <a:ext cx="652003" cy="65200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18" name="TextBox 7">
            <a:extLst>
              <a:ext uri="{FF2B5EF4-FFF2-40B4-BE49-F238E27FC236}">
                <a16:creationId xmlns:a16="http://schemas.microsoft.com/office/drawing/2014/main" id="{56851B08-8EBE-4437-893D-1FBAFDCEDBCB}"/>
              </a:ext>
            </a:extLst>
          </p:cNvPr>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Goal</a:t>
            </a:r>
          </a:p>
        </p:txBody>
      </p:sp>
      <p:pic>
        <p:nvPicPr>
          <p:cNvPr id="23" name="Picture 22" descr="Logo, company name&#10;&#10;Description automatically generated">
            <a:extLst>
              <a:ext uri="{FF2B5EF4-FFF2-40B4-BE49-F238E27FC236}">
                <a16:creationId xmlns:a16="http://schemas.microsoft.com/office/drawing/2014/main" id="{1230DC41-98CB-489E-88BC-4FA377C3D1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3329" y="7543565"/>
            <a:ext cx="2444750" cy="1587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46594"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sp>
        <p:nvSpPr>
          <p:cNvPr id="6" name="TextBox 6"/>
          <p:cNvSpPr txBox="1"/>
          <p:nvPr/>
        </p:nvSpPr>
        <p:spPr>
          <a:xfrm>
            <a:off x="10077307" y="3103873"/>
            <a:ext cx="7181992" cy="1292662"/>
          </a:xfrm>
          <a:prstGeom prst="rect">
            <a:avLst/>
          </a:prstGeom>
        </p:spPr>
        <p:txBody>
          <a:bodyPr wrap="square" lIns="0" tIns="0" rIns="0" bIns="0" rtlCol="0" anchor="t">
            <a:spAutoFit/>
          </a:bodyPr>
          <a:lstStyle/>
          <a:p>
            <a:r>
              <a:rPr lang="en-US" sz="2800" dirty="0">
                <a:solidFill>
                  <a:schemeClr val="bg1"/>
                </a:solidFill>
                <a:latin typeface="Assistant Regular" panose="020B0604020202020204" charset="-79"/>
                <a:cs typeface="Assistant Regular" panose="020B0604020202020204" charset="-79"/>
              </a:rPr>
              <a:t>17172 tweets about the Pfizer/</a:t>
            </a:r>
            <a:r>
              <a:rPr lang="en-US" sz="2800" dirty="0" err="1">
                <a:solidFill>
                  <a:schemeClr val="bg1"/>
                </a:solidFill>
                <a:latin typeface="Assistant Regular" panose="020B0604020202020204" charset="-79"/>
                <a:cs typeface="Assistant Regular" panose="020B0604020202020204" charset="-79"/>
              </a:rPr>
              <a:t>BioNtech</a:t>
            </a:r>
            <a:r>
              <a:rPr lang="en-US" sz="2800" dirty="0">
                <a:solidFill>
                  <a:schemeClr val="bg1"/>
                </a:solidFill>
                <a:latin typeface="Assistant Regular" panose="020B0604020202020204" charset="-79"/>
                <a:cs typeface="Assistant Regular" panose="020B0604020202020204" charset="-79"/>
              </a:rPr>
              <a:t> vaccine. </a:t>
            </a:r>
          </a:p>
          <a:p>
            <a:endParaRPr lang="en-US" sz="2800" dirty="0">
              <a:solidFill>
                <a:schemeClr val="bg1"/>
              </a:solidFill>
              <a:latin typeface="Assistant Regular" panose="020B0604020202020204" charset="-79"/>
              <a:cs typeface="Assistant Regular" panose="020B0604020202020204" charset="-79"/>
            </a:endParaRPr>
          </a:p>
          <a:p>
            <a:r>
              <a:rPr lang="en-US" sz="2800" dirty="0">
                <a:solidFill>
                  <a:schemeClr val="bg1"/>
                </a:solidFill>
                <a:latin typeface="Assistant Regular" panose="020B0604020202020204" charset="-79"/>
                <a:cs typeface="Assistant Regular" panose="020B0604020202020204" charset="-79"/>
              </a:rPr>
              <a:t>12/12/2020 – 22/08/2021.</a:t>
            </a:r>
          </a:p>
        </p:txBody>
      </p:sp>
      <p:grpSp>
        <p:nvGrpSpPr>
          <p:cNvPr id="10" name="Group 10"/>
          <p:cNvGrpSpPr/>
          <p:nvPr/>
        </p:nvGrpSpPr>
        <p:grpSpPr>
          <a:xfrm rot="-10800000">
            <a:off x="16770298" y="8695402"/>
            <a:ext cx="489002" cy="489002"/>
            <a:chOff x="0" y="0"/>
            <a:chExt cx="652003" cy="652003"/>
          </a:xfrm>
        </p:grpSpPr>
        <p:grpSp>
          <p:nvGrpSpPr>
            <p:cNvPr id="11" name="Group 11"/>
            <p:cNvGrpSpPr>
              <a:grpSpLocks noChangeAspect="1"/>
            </p:cNvGrpSpPr>
            <p:nvPr/>
          </p:nvGrpSpPr>
          <p:grpSpPr>
            <a:xfrm rot="-10800000">
              <a:off x="0" y="0"/>
              <a:ext cx="652003" cy="652003"/>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4" name="Group 14"/>
          <p:cNvGrpSpPr/>
          <p:nvPr/>
        </p:nvGrpSpPr>
        <p:grpSpPr>
          <a:xfrm>
            <a:off x="16121229" y="8695402"/>
            <a:ext cx="489002" cy="489002"/>
            <a:chOff x="0" y="0"/>
            <a:chExt cx="652003" cy="652003"/>
          </a:xfrm>
        </p:grpSpPr>
        <p:grpSp>
          <p:nvGrpSpPr>
            <p:cNvPr id="15" name="Group 15"/>
            <p:cNvGrpSpPr>
              <a:grpSpLocks noChangeAspect="1"/>
            </p:cNvGrpSpPr>
            <p:nvPr/>
          </p:nvGrpSpPr>
          <p:grpSpPr>
            <a:xfrm rot="-10800000">
              <a:off x="0" y="0"/>
              <a:ext cx="652003" cy="65200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18" name="TextBox 7">
            <a:extLst>
              <a:ext uri="{FF2B5EF4-FFF2-40B4-BE49-F238E27FC236}">
                <a16:creationId xmlns:a16="http://schemas.microsoft.com/office/drawing/2014/main" id="{56851B08-8EBE-4437-893D-1FBAFDCEDBCB}"/>
              </a:ext>
            </a:extLst>
          </p:cNvPr>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The Data </a:t>
            </a:r>
          </a:p>
        </p:txBody>
      </p:sp>
      <p:pic>
        <p:nvPicPr>
          <p:cNvPr id="9" name="Picture 8">
            <a:extLst>
              <a:ext uri="{FF2B5EF4-FFF2-40B4-BE49-F238E27FC236}">
                <a16:creationId xmlns:a16="http://schemas.microsoft.com/office/drawing/2014/main" id="{3EEB8BCD-051A-425C-AFBA-72C973F35E97}"/>
              </a:ext>
            </a:extLst>
          </p:cNvPr>
          <p:cNvPicPr>
            <a:picLocks noChangeAspect="1"/>
          </p:cNvPicPr>
          <p:nvPr/>
        </p:nvPicPr>
        <p:blipFill>
          <a:blip r:embed="rId4"/>
          <a:stretch>
            <a:fillRect/>
          </a:stretch>
        </p:blipFill>
        <p:spPr>
          <a:xfrm>
            <a:off x="1826267" y="3082338"/>
            <a:ext cx="7507916" cy="6115319"/>
          </a:xfrm>
          <a:prstGeom prst="rect">
            <a:avLst/>
          </a:prstGeom>
        </p:spPr>
      </p:pic>
    </p:spTree>
    <p:extLst>
      <p:ext uri="{BB962C8B-B14F-4D97-AF65-F5344CB8AC3E}">
        <p14:creationId xmlns:p14="http://schemas.microsoft.com/office/powerpoint/2010/main" val="216688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grpSp>
        <p:nvGrpSpPr>
          <p:cNvPr id="7" name="Group 7"/>
          <p:cNvGrpSpPr/>
          <p:nvPr/>
        </p:nvGrpSpPr>
        <p:grpSpPr>
          <a:xfrm>
            <a:off x="9914088" y="2321332"/>
            <a:ext cx="7231543" cy="1265144"/>
            <a:chOff x="0" y="0"/>
            <a:chExt cx="9642058" cy="1686858"/>
          </a:xfrm>
        </p:grpSpPr>
        <p:sp>
          <p:nvSpPr>
            <p:cNvPr id="8" name="TextBox 8"/>
            <p:cNvSpPr txBox="1"/>
            <p:nvPr/>
          </p:nvSpPr>
          <p:spPr>
            <a:xfrm>
              <a:off x="0" y="0"/>
              <a:ext cx="9642058" cy="512961"/>
            </a:xfrm>
            <a:prstGeom prst="rect">
              <a:avLst/>
            </a:prstGeom>
          </p:spPr>
          <p:txBody>
            <a:bodyPr lIns="0" tIns="0" rIns="0" bIns="0" rtlCol="0" anchor="t">
              <a:spAutoFit/>
            </a:bodyPr>
            <a:lstStyle/>
            <a:p>
              <a:pPr>
                <a:lnSpc>
                  <a:spcPts val="3000"/>
                </a:lnSpc>
              </a:pPr>
              <a:r>
                <a:rPr lang="en-US" sz="2500" spc="100" dirty="0">
                  <a:solidFill>
                    <a:srgbClr val="254E72"/>
                  </a:solidFill>
                  <a:latin typeface="Assistant Regular Bold"/>
                </a:rPr>
                <a:t>What is VADER?</a:t>
              </a:r>
            </a:p>
          </p:txBody>
        </p:sp>
        <p:sp>
          <p:nvSpPr>
            <p:cNvPr id="9" name="TextBox 9"/>
            <p:cNvSpPr txBox="1"/>
            <p:nvPr/>
          </p:nvSpPr>
          <p:spPr>
            <a:xfrm>
              <a:off x="0" y="698981"/>
              <a:ext cx="9642058" cy="987877"/>
            </a:xfrm>
            <a:prstGeom prst="rect">
              <a:avLst/>
            </a:prstGeom>
          </p:spPr>
          <p:txBody>
            <a:bodyPr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A lexicon and rule-based sentiment analysis tool, specifically attuned to sentiments expressed in social media.  </a:t>
              </a:r>
            </a:p>
          </p:txBody>
        </p:sp>
      </p:grpSp>
      <p:grpSp>
        <p:nvGrpSpPr>
          <p:cNvPr id="10" name="Group 10"/>
          <p:cNvGrpSpPr/>
          <p:nvPr/>
        </p:nvGrpSpPr>
        <p:grpSpPr>
          <a:xfrm>
            <a:off x="9914088" y="4850920"/>
            <a:ext cx="7231543" cy="1687837"/>
            <a:chOff x="0" y="0"/>
            <a:chExt cx="9642058" cy="2250449"/>
          </a:xfrm>
        </p:grpSpPr>
        <p:sp>
          <p:nvSpPr>
            <p:cNvPr id="11" name="TextBox 11"/>
            <p:cNvSpPr txBox="1"/>
            <p:nvPr/>
          </p:nvSpPr>
          <p:spPr>
            <a:xfrm>
              <a:off x="0" y="0"/>
              <a:ext cx="9642058" cy="546100"/>
            </a:xfrm>
            <a:prstGeom prst="rect">
              <a:avLst/>
            </a:prstGeom>
          </p:spPr>
          <p:txBody>
            <a:bodyPr lIns="0" tIns="0" rIns="0" bIns="0" rtlCol="0" anchor="t">
              <a:spAutoFit/>
            </a:bodyPr>
            <a:lstStyle/>
            <a:p>
              <a:pPr>
                <a:lnSpc>
                  <a:spcPts val="3240"/>
                </a:lnSpc>
              </a:pPr>
              <a:r>
                <a:rPr lang="en-US" sz="2700" spc="108" dirty="0">
                  <a:solidFill>
                    <a:srgbClr val="254E72"/>
                  </a:solidFill>
                  <a:latin typeface="Assistant Regular Bold"/>
                </a:rPr>
                <a:t>Text Preprocessing?</a:t>
              </a:r>
            </a:p>
          </p:txBody>
        </p:sp>
        <p:sp>
          <p:nvSpPr>
            <p:cNvPr id="12" name="TextBox 12"/>
            <p:cNvSpPr txBox="1"/>
            <p:nvPr/>
          </p:nvSpPr>
          <p:spPr>
            <a:xfrm>
              <a:off x="0" y="749781"/>
              <a:ext cx="9642058" cy="1500668"/>
            </a:xfrm>
            <a:prstGeom prst="rect">
              <a:avLst/>
            </a:prstGeom>
          </p:spPr>
          <p:txBody>
            <a:bodyPr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Very minimal, VADER is smart enough to understand the valence of non-conventional text: including emojis </a:t>
              </a:r>
              <a:r>
                <a:rPr lang="en-SG" sz="2000" dirty="0"/>
                <a:t>🙃</a:t>
              </a:r>
              <a:r>
                <a:rPr lang="en-US" sz="2000" dirty="0">
                  <a:solidFill>
                    <a:schemeClr val="accent1">
                      <a:lumMod val="50000"/>
                    </a:schemeClr>
                  </a:solidFill>
                  <a:latin typeface="Assistant Regular" panose="020B0604020202020204" charset="-79"/>
                  <a:cs typeface="Assistant Regular" panose="020B0604020202020204" charset="-79"/>
                </a:rPr>
                <a:t>, CAPITALIZATION, and extended punctuation!!!!!!!</a:t>
              </a:r>
            </a:p>
          </p:txBody>
        </p:sp>
      </p:grpSp>
      <p:grpSp>
        <p:nvGrpSpPr>
          <p:cNvPr id="13" name="Group 13"/>
          <p:cNvGrpSpPr/>
          <p:nvPr/>
        </p:nvGrpSpPr>
        <p:grpSpPr>
          <a:xfrm>
            <a:off x="9914088" y="7418608"/>
            <a:ext cx="7231543" cy="1687837"/>
            <a:chOff x="0" y="0"/>
            <a:chExt cx="9642058" cy="2250449"/>
          </a:xfrm>
        </p:grpSpPr>
        <p:sp>
          <p:nvSpPr>
            <p:cNvPr id="14" name="TextBox 14"/>
            <p:cNvSpPr txBox="1"/>
            <p:nvPr/>
          </p:nvSpPr>
          <p:spPr>
            <a:xfrm>
              <a:off x="0" y="0"/>
              <a:ext cx="9642058" cy="546100"/>
            </a:xfrm>
            <a:prstGeom prst="rect">
              <a:avLst/>
            </a:prstGeom>
          </p:spPr>
          <p:txBody>
            <a:bodyPr lIns="0" tIns="0" rIns="0" bIns="0" rtlCol="0" anchor="t">
              <a:spAutoFit/>
            </a:bodyPr>
            <a:lstStyle/>
            <a:p>
              <a:pPr>
                <a:lnSpc>
                  <a:spcPts val="3240"/>
                </a:lnSpc>
              </a:pPr>
              <a:r>
                <a:rPr lang="en-US" sz="2700" spc="108" dirty="0">
                  <a:solidFill>
                    <a:srgbClr val="254E72"/>
                  </a:solidFill>
                  <a:latin typeface="Assistant Regular Bold"/>
                </a:rPr>
                <a:t>Sentiment Scoring?</a:t>
              </a:r>
            </a:p>
          </p:txBody>
        </p:sp>
        <p:sp>
          <p:nvSpPr>
            <p:cNvPr id="15" name="TextBox 15"/>
            <p:cNvSpPr txBox="1"/>
            <p:nvPr/>
          </p:nvSpPr>
          <p:spPr>
            <a:xfrm>
              <a:off x="0" y="749781"/>
              <a:ext cx="9642058" cy="150066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dirty="0">
                  <a:solidFill>
                    <a:srgbClr val="254E72"/>
                  </a:solidFill>
                  <a:latin typeface="Assistant Regular"/>
                </a:rPr>
                <a:t>Positive: compound score &gt;= 0.05</a:t>
              </a:r>
            </a:p>
            <a:p>
              <a:pPr marL="342900" indent="-342900">
                <a:lnSpc>
                  <a:spcPts val="3000"/>
                </a:lnSpc>
                <a:buFont typeface="Arial" panose="020B0604020202020204" pitchFamily="34" charset="0"/>
                <a:buChar char="•"/>
              </a:pPr>
              <a:r>
                <a:rPr lang="en-US" sz="2000" dirty="0">
                  <a:solidFill>
                    <a:srgbClr val="254E72"/>
                  </a:solidFill>
                  <a:latin typeface="Assistant Regular"/>
                </a:rPr>
                <a:t>Neutral: -0.05 &lt; compound score &lt; 0.05</a:t>
              </a:r>
            </a:p>
            <a:p>
              <a:pPr marL="342900" indent="-342900">
                <a:lnSpc>
                  <a:spcPts val="3000"/>
                </a:lnSpc>
                <a:buFont typeface="Arial" panose="020B0604020202020204" pitchFamily="34" charset="0"/>
                <a:buChar char="•"/>
              </a:pPr>
              <a:r>
                <a:rPr lang="en-US" sz="2000" dirty="0">
                  <a:solidFill>
                    <a:srgbClr val="254E72"/>
                  </a:solidFill>
                  <a:latin typeface="Assistant Regular"/>
                </a:rPr>
                <a:t>Negative: compound score &lt;= -0.05</a:t>
              </a:r>
            </a:p>
          </p:txBody>
        </p:sp>
      </p:grpSp>
      <p:sp>
        <p:nvSpPr>
          <p:cNvPr id="16" name="TextBox 16"/>
          <p:cNvSpPr txBox="1"/>
          <p:nvPr/>
        </p:nvSpPr>
        <p:spPr>
          <a:xfrm>
            <a:off x="2147891" y="620031"/>
            <a:ext cx="5633576" cy="3193182"/>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Sentiment Analysis -VADER</a:t>
            </a:r>
          </a:p>
        </p:txBody>
      </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30" name="Picture 29" descr="A picture containing light, red, lit, dark&#10;&#10;Description automatically generated">
            <a:extLst>
              <a:ext uri="{FF2B5EF4-FFF2-40B4-BE49-F238E27FC236}">
                <a16:creationId xmlns:a16="http://schemas.microsoft.com/office/drawing/2014/main" id="{3964B9B1-67A6-450C-BE54-50EEE5A8E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891" y="4210855"/>
            <a:ext cx="5026785" cy="37700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txBody>
          <a:bodyPr/>
          <a:lstStyle/>
          <a:p>
            <a:endParaRPr lang="en-SG" dirty="0"/>
          </a:p>
        </p:txBody>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5" name="Picture 24">
            <a:extLst>
              <a:ext uri="{FF2B5EF4-FFF2-40B4-BE49-F238E27FC236}">
                <a16:creationId xmlns:a16="http://schemas.microsoft.com/office/drawing/2014/main" id="{02E8CE05-3CC0-4CC2-8619-5EF325437337}"/>
              </a:ext>
            </a:extLst>
          </p:cNvPr>
          <p:cNvPicPr>
            <a:picLocks noChangeAspect="1"/>
          </p:cNvPicPr>
          <p:nvPr/>
        </p:nvPicPr>
        <p:blipFill>
          <a:blip r:embed="rId4"/>
          <a:stretch>
            <a:fillRect/>
          </a:stretch>
        </p:blipFill>
        <p:spPr>
          <a:xfrm>
            <a:off x="2157363" y="1866900"/>
            <a:ext cx="5696745" cy="2048161"/>
          </a:xfrm>
          <a:prstGeom prst="rect">
            <a:avLst/>
          </a:prstGeom>
        </p:spPr>
      </p:pic>
      <p:pic>
        <p:nvPicPr>
          <p:cNvPr id="27" name="Picture 26">
            <a:extLst>
              <a:ext uri="{FF2B5EF4-FFF2-40B4-BE49-F238E27FC236}">
                <a16:creationId xmlns:a16="http://schemas.microsoft.com/office/drawing/2014/main" id="{18F9EE83-A39C-41D5-8790-CD6E0F9A02C5}"/>
              </a:ext>
            </a:extLst>
          </p:cNvPr>
          <p:cNvPicPr>
            <a:picLocks noChangeAspect="1"/>
          </p:cNvPicPr>
          <p:nvPr/>
        </p:nvPicPr>
        <p:blipFill>
          <a:blip r:embed="rId5"/>
          <a:stretch>
            <a:fillRect/>
          </a:stretch>
        </p:blipFill>
        <p:spPr>
          <a:xfrm>
            <a:off x="9296400" y="1857374"/>
            <a:ext cx="5715798" cy="2057687"/>
          </a:xfrm>
          <a:prstGeom prst="rect">
            <a:avLst/>
          </a:prstGeom>
        </p:spPr>
      </p:pic>
      <p:pic>
        <p:nvPicPr>
          <p:cNvPr id="29" name="Picture 28">
            <a:extLst>
              <a:ext uri="{FF2B5EF4-FFF2-40B4-BE49-F238E27FC236}">
                <a16:creationId xmlns:a16="http://schemas.microsoft.com/office/drawing/2014/main" id="{0EEEFF7B-F5E9-4401-96B7-0CB601A5015A}"/>
              </a:ext>
            </a:extLst>
          </p:cNvPr>
          <p:cNvPicPr>
            <a:picLocks noChangeAspect="1"/>
          </p:cNvPicPr>
          <p:nvPr/>
        </p:nvPicPr>
        <p:blipFill>
          <a:blip r:embed="rId6"/>
          <a:stretch>
            <a:fillRect/>
          </a:stretch>
        </p:blipFill>
        <p:spPr>
          <a:xfrm>
            <a:off x="2157363" y="5348185"/>
            <a:ext cx="5677692" cy="1752845"/>
          </a:xfrm>
          <a:prstGeom prst="rect">
            <a:avLst/>
          </a:prstGeom>
        </p:spPr>
      </p:pic>
      <p:pic>
        <p:nvPicPr>
          <p:cNvPr id="32" name="Picture 31">
            <a:extLst>
              <a:ext uri="{FF2B5EF4-FFF2-40B4-BE49-F238E27FC236}">
                <a16:creationId xmlns:a16="http://schemas.microsoft.com/office/drawing/2014/main" id="{6FD4FCCF-E22C-4675-97EE-E73B5CBBF152}"/>
              </a:ext>
            </a:extLst>
          </p:cNvPr>
          <p:cNvPicPr>
            <a:picLocks noChangeAspect="1"/>
          </p:cNvPicPr>
          <p:nvPr/>
        </p:nvPicPr>
        <p:blipFill>
          <a:blip r:embed="rId7"/>
          <a:stretch>
            <a:fillRect/>
          </a:stretch>
        </p:blipFill>
        <p:spPr>
          <a:xfrm>
            <a:off x="9296400" y="5348185"/>
            <a:ext cx="5706271" cy="1686160"/>
          </a:xfrm>
          <a:prstGeom prst="rect">
            <a:avLst/>
          </a:prstGeom>
        </p:spPr>
      </p:pic>
      <p:cxnSp>
        <p:nvCxnSpPr>
          <p:cNvPr id="34" name="Straight Arrow Connector 33">
            <a:extLst>
              <a:ext uri="{FF2B5EF4-FFF2-40B4-BE49-F238E27FC236}">
                <a16:creationId xmlns:a16="http://schemas.microsoft.com/office/drawing/2014/main" id="{FD484172-F1FE-40D5-BA46-B3CC402F9E62}"/>
              </a:ext>
            </a:extLst>
          </p:cNvPr>
          <p:cNvCxnSpPr/>
          <p:nvPr/>
        </p:nvCxnSpPr>
        <p:spPr>
          <a:xfrm>
            <a:off x="8229600" y="2933700"/>
            <a:ext cx="762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357FDB-50A9-444D-8DF9-75A64359BF90}"/>
              </a:ext>
            </a:extLst>
          </p:cNvPr>
          <p:cNvCxnSpPr/>
          <p:nvPr/>
        </p:nvCxnSpPr>
        <p:spPr>
          <a:xfrm>
            <a:off x="8229600" y="6236203"/>
            <a:ext cx="762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464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sp>
        <p:nvSpPr>
          <p:cNvPr id="16" name="TextBox 16"/>
          <p:cNvSpPr txBox="1"/>
          <p:nvPr/>
        </p:nvSpPr>
        <p:spPr>
          <a:xfrm>
            <a:off x="2147891" y="620031"/>
            <a:ext cx="5633576" cy="2128788"/>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Sentiment Clusters</a:t>
            </a:r>
          </a:p>
        </p:txBody>
      </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5" name="Picture 24">
            <a:extLst>
              <a:ext uri="{FF2B5EF4-FFF2-40B4-BE49-F238E27FC236}">
                <a16:creationId xmlns:a16="http://schemas.microsoft.com/office/drawing/2014/main" id="{1AAF8FD0-6D36-449C-9B28-831F754C2F2A}"/>
              </a:ext>
            </a:extLst>
          </p:cNvPr>
          <p:cNvPicPr>
            <a:picLocks noChangeAspect="1"/>
          </p:cNvPicPr>
          <p:nvPr/>
        </p:nvPicPr>
        <p:blipFill>
          <a:blip r:embed="rId4"/>
          <a:stretch>
            <a:fillRect/>
          </a:stretch>
        </p:blipFill>
        <p:spPr>
          <a:xfrm>
            <a:off x="9453568" y="1880731"/>
            <a:ext cx="7724231" cy="7130861"/>
          </a:xfrm>
          <a:prstGeom prst="rect">
            <a:avLst/>
          </a:prstGeom>
        </p:spPr>
      </p:pic>
      <p:pic>
        <p:nvPicPr>
          <p:cNvPr id="27" name="Picture 26">
            <a:extLst>
              <a:ext uri="{FF2B5EF4-FFF2-40B4-BE49-F238E27FC236}">
                <a16:creationId xmlns:a16="http://schemas.microsoft.com/office/drawing/2014/main" id="{8023ACF9-E8E7-4CBE-BA22-1B001E02540F}"/>
              </a:ext>
            </a:extLst>
          </p:cNvPr>
          <p:cNvPicPr>
            <a:picLocks noChangeAspect="1"/>
          </p:cNvPicPr>
          <p:nvPr/>
        </p:nvPicPr>
        <p:blipFill>
          <a:blip r:embed="rId5"/>
          <a:stretch>
            <a:fillRect/>
          </a:stretch>
        </p:blipFill>
        <p:spPr>
          <a:xfrm>
            <a:off x="9453568" y="1802875"/>
            <a:ext cx="1595431" cy="1136314"/>
          </a:xfrm>
          <a:prstGeom prst="rect">
            <a:avLst/>
          </a:prstGeom>
        </p:spPr>
      </p:pic>
      <p:sp>
        <p:nvSpPr>
          <p:cNvPr id="29" name="TextBox 12">
            <a:extLst>
              <a:ext uri="{FF2B5EF4-FFF2-40B4-BE49-F238E27FC236}">
                <a16:creationId xmlns:a16="http://schemas.microsoft.com/office/drawing/2014/main" id="{2BB70457-14CF-4B2D-8B37-0E62A76DDA24}"/>
              </a:ext>
            </a:extLst>
          </p:cNvPr>
          <p:cNvSpPr txBox="1"/>
          <p:nvPr/>
        </p:nvSpPr>
        <p:spPr>
          <a:xfrm>
            <a:off x="2147891" y="3022435"/>
            <a:ext cx="6005508" cy="3049104"/>
          </a:xfrm>
          <a:prstGeom prst="rect">
            <a:avLst/>
          </a:prstGeom>
        </p:spPr>
        <p:txBody>
          <a:bodyPr wrap="square"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clusters (generated with a PCA scatterplot) do not seem very distinct from one another.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This is rather concerning, but also understandable because the distinctions between sentiments are typically not straightforward.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rPr>
              <a:t>Sentiment classification is a highly subjective task.</a:t>
            </a:r>
            <a:endParaRPr lang="en-US" sz="2000" dirty="0">
              <a:solidFill>
                <a:schemeClr val="accent1">
                  <a:lumMod val="50000"/>
                </a:schemeClr>
              </a:solidFill>
              <a:latin typeface="Assistant Regular" panose="020B0604020202020204" charset="-79"/>
              <a:cs typeface="Assistant Regular" panose="020B0604020202020204" charset="-79"/>
            </a:endParaRPr>
          </a:p>
        </p:txBody>
      </p:sp>
      <p:pic>
        <p:nvPicPr>
          <p:cNvPr id="4102" name="Picture 6">
            <a:extLst>
              <a:ext uri="{FF2B5EF4-FFF2-40B4-BE49-F238E27FC236}">
                <a16:creationId xmlns:a16="http://schemas.microsoft.com/office/drawing/2014/main" id="{D43FEA40-2911-42B9-AA4B-2D8E090F8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7769" y="6345155"/>
            <a:ext cx="4528974" cy="357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91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199" y="638753"/>
            <a:ext cx="14058529" cy="3236790"/>
            <a:chOff x="0" y="-1171932"/>
            <a:chExt cx="10432658" cy="4315720"/>
          </a:xfrm>
        </p:grpSpPr>
        <p:sp>
          <p:nvSpPr>
            <p:cNvPr id="7" name="TextBox 7"/>
            <p:cNvSpPr txBox="1"/>
            <p:nvPr/>
          </p:nvSpPr>
          <p:spPr>
            <a:xfrm>
              <a:off x="0" y="-1171932"/>
              <a:ext cx="10432658" cy="1876753"/>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Word Cloud</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8194" name="Picture 2">
            <a:extLst>
              <a:ext uri="{FF2B5EF4-FFF2-40B4-BE49-F238E27FC236}">
                <a16:creationId xmlns:a16="http://schemas.microsoft.com/office/drawing/2014/main" id="{FAEC0B62-F43F-4050-BC67-AE24656D4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10" y="2664474"/>
            <a:ext cx="7896225" cy="5069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2BEF7F-49FE-4D54-A5A3-3BEC49D76CBF}"/>
              </a:ext>
            </a:extLst>
          </p:cNvPr>
          <p:cNvPicPr>
            <a:picLocks noChangeAspect="1"/>
          </p:cNvPicPr>
          <p:nvPr/>
        </p:nvPicPr>
        <p:blipFill>
          <a:blip r:embed="rId5"/>
          <a:stretch>
            <a:fillRect/>
          </a:stretch>
        </p:blipFill>
        <p:spPr>
          <a:xfrm>
            <a:off x="9250623" y="2664474"/>
            <a:ext cx="8763000" cy="5069825"/>
          </a:xfrm>
          <a:prstGeom prst="rect">
            <a:avLst/>
          </a:prstGeom>
        </p:spPr>
      </p:pic>
    </p:spTree>
    <p:extLst>
      <p:ext uri="{BB962C8B-B14F-4D97-AF65-F5344CB8AC3E}">
        <p14:creationId xmlns:p14="http://schemas.microsoft.com/office/powerpoint/2010/main" val="153716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962</Words>
  <Application>Microsoft Office PowerPoint</Application>
  <PresentationFormat>Custom</PresentationFormat>
  <Paragraphs>91</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Telegraf</vt:lpstr>
      <vt:lpstr>Calibri</vt:lpstr>
      <vt:lpstr>Arial</vt:lpstr>
      <vt:lpstr>Assistant Regular</vt:lpstr>
      <vt:lpstr>Assistant Bold</vt:lpstr>
      <vt:lpstr>Assistant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Modern Mental Health Medical Presentation</dc:title>
  <cp:lastModifiedBy>P5</cp:lastModifiedBy>
  <cp:revision>6</cp:revision>
  <dcterms:created xsi:type="dcterms:W3CDTF">2006-08-16T00:00:00Z</dcterms:created>
  <dcterms:modified xsi:type="dcterms:W3CDTF">2021-09-09T15:32:56Z</dcterms:modified>
  <dc:identifier>DAEpO6PPRUY</dc:identifier>
</cp:coreProperties>
</file>